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7"/>
  </p:notesMasterIdLst>
  <p:handoutMasterIdLst>
    <p:handoutMasterId r:id="rId28"/>
  </p:handoutMasterIdLst>
  <p:sldIdLst>
    <p:sldId id="601" r:id="rId5"/>
    <p:sldId id="604" r:id="rId6"/>
    <p:sldId id="605" r:id="rId7"/>
    <p:sldId id="606" r:id="rId8"/>
    <p:sldId id="607" r:id="rId9"/>
    <p:sldId id="608" r:id="rId10"/>
    <p:sldId id="612" r:id="rId11"/>
    <p:sldId id="613" r:id="rId12"/>
    <p:sldId id="614" r:id="rId13"/>
    <p:sldId id="615" r:id="rId14"/>
    <p:sldId id="616" r:id="rId15"/>
    <p:sldId id="617" r:id="rId16"/>
    <p:sldId id="618" r:id="rId17"/>
    <p:sldId id="619" r:id="rId18"/>
    <p:sldId id="620" r:id="rId19"/>
    <p:sldId id="621" r:id="rId20"/>
    <p:sldId id="622" r:id="rId21"/>
    <p:sldId id="623" r:id="rId22"/>
    <p:sldId id="624" r:id="rId23"/>
    <p:sldId id="625" r:id="rId24"/>
    <p:sldId id="626" r:id="rId25"/>
    <p:sldId id="627" r:id="rId26"/>
  </p:sldIdLst>
  <p:sldSz cx="9144000" cy="6858000" type="screen4x3"/>
  <p:notesSz cx="9928225" cy="6797675"/>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PC" initials="H" lastIdx="3" clrIdx="0">
    <p:extLst>
      <p:ext uri="{19B8F6BF-5375-455C-9EA6-DF929625EA0E}">
        <p15:presenceInfo xmlns:p15="http://schemas.microsoft.com/office/powerpoint/2012/main" userId="HP-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3939"/>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14" autoAdjust="0"/>
    <p:restoredTop sz="94646" autoAdjust="0"/>
  </p:normalViewPr>
  <p:slideViewPr>
    <p:cSldViewPr>
      <p:cViewPr varScale="1">
        <p:scale>
          <a:sx n="55" d="100"/>
          <a:sy n="55" d="100"/>
        </p:scale>
        <p:origin x="96" y="486"/>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30/12/2016</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12/30/2016</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724662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2014344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181124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3057118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85677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415621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3775786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2273034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2281507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248230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113873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1570872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2007148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320228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418586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282450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28886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192253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47328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409862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256558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2173800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24948"/>
            <a:ext cx="7382054" cy="667748"/>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4" name="Round Same Side Corner Rectangle 3">
            <a:hlinkClick r:id="" action="ppaction://noaction"/>
          </p:cNvPr>
          <p:cNvSpPr/>
          <p:nvPr/>
        </p:nvSpPr>
        <p:spPr>
          <a:xfrm>
            <a:off x="1346941" y="692696"/>
            <a:ext cx="1635573"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3.1 – Types of Access</a:t>
            </a:r>
            <a:endParaRPr lang="en-GB" sz="2000" b="1" dirty="0">
              <a:latin typeface="Arial" panose="020B0604020202020204" pitchFamily="34" charset="0"/>
              <a:cs typeface="Arial" panose="020B0604020202020204" pitchFamily="34" charset="0"/>
            </a:endParaRPr>
          </a:p>
        </p:txBody>
      </p:sp>
      <p:sp>
        <p:nvSpPr>
          <p:cNvPr id="7" name="Round Same Side Corner Rectangle 6">
            <a:hlinkClick r:id="" action="ppaction://noaction"/>
          </p:cNvPr>
          <p:cNvSpPr/>
          <p:nvPr/>
        </p:nvSpPr>
        <p:spPr>
          <a:xfrm>
            <a:off x="3048033" y="692696"/>
            <a:ext cx="1200119"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3.2 - Magnetic</a:t>
            </a:r>
            <a:endParaRPr lang="en-GB" sz="2000" b="1" dirty="0">
              <a:latin typeface="Arial" panose="020B0604020202020204" pitchFamily="34" charset="0"/>
              <a:cs typeface="Arial" panose="020B0604020202020204" pitchFamily="34" charset="0"/>
            </a:endParaRPr>
          </a:p>
        </p:txBody>
      </p:sp>
      <p:sp>
        <p:nvSpPr>
          <p:cNvPr id="8" name="Round Same Side Corner Rectangle 7">
            <a:hlinkClick r:id="" action="ppaction://noaction"/>
          </p:cNvPr>
          <p:cNvSpPr/>
          <p:nvPr/>
        </p:nvSpPr>
        <p:spPr>
          <a:xfrm>
            <a:off x="250754" y="692696"/>
            <a:ext cx="103066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Glossary</a:t>
            </a:r>
            <a:endParaRPr lang="en-GB" sz="2400" b="1" dirty="0">
              <a:latin typeface="Arial" panose="020B0604020202020204" pitchFamily="34" charset="0"/>
              <a:cs typeface="Arial" panose="020B0604020202020204" pitchFamily="34" charset="0"/>
            </a:endParaRPr>
          </a:p>
        </p:txBody>
      </p:sp>
      <p:sp>
        <p:nvSpPr>
          <p:cNvPr id="11" name="Round Same Side Corner Rectangle 10">
            <a:hlinkClick r:id="" action="ppaction://noaction"/>
          </p:cNvPr>
          <p:cNvSpPr/>
          <p:nvPr/>
        </p:nvSpPr>
        <p:spPr>
          <a:xfrm>
            <a:off x="4313671" y="692696"/>
            <a:ext cx="1056906"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3.3 - Optical</a:t>
            </a:r>
            <a:endParaRPr lang="en-GB" sz="2000" b="1" dirty="0">
              <a:latin typeface="Arial" panose="020B0604020202020204" pitchFamily="34" charset="0"/>
              <a:cs typeface="Arial" panose="020B0604020202020204" pitchFamily="34" charset="0"/>
            </a:endParaRPr>
          </a:p>
        </p:txBody>
      </p:sp>
      <p:pic>
        <p:nvPicPr>
          <p:cNvPr id="22" name="Picture 21" descr="111004 logo tbs rehab slogan and  hi def.jpg"/>
          <p:cNvPicPr/>
          <p:nvPr userDrawn="1"/>
        </p:nvPicPr>
        <p:blipFill>
          <a:blip r:embed="rId2" cstate="screen">
            <a:extLst>
              <a:ext uri="{28A0092B-C50C-407E-A947-70E740481C1C}">
                <a14:useLocalDpi xmlns:a14="http://schemas.microsoft.com/office/drawing/2010/main"/>
              </a:ext>
            </a:extLst>
          </a:blip>
          <a:stretch>
            <a:fillRect/>
          </a:stretch>
        </p:blipFill>
        <p:spPr>
          <a:xfrm>
            <a:off x="7724157" y="44624"/>
            <a:ext cx="1384347" cy="1007391"/>
          </a:xfrm>
          <a:prstGeom prst="rect">
            <a:avLst/>
          </a:prstGeom>
        </p:spPr>
      </p:pic>
      <p:sp>
        <p:nvSpPr>
          <p:cNvPr id="14" name="Round Same Side Corner Rectangle 13">
            <a:hlinkClick r:id="" action="ppaction://noaction"/>
          </p:cNvPr>
          <p:cNvSpPr/>
          <p:nvPr userDrawn="1"/>
        </p:nvSpPr>
        <p:spPr>
          <a:xfrm>
            <a:off x="5436096" y="692696"/>
            <a:ext cx="1440160"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Exam Question</a:t>
            </a:r>
            <a:endParaRPr lang="en-GB" sz="24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185235" y="1049886"/>
            <a:ext cx="8744483" cy="5619474"/>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6" cstate="print">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09" r:id="rId2"/>
    <p:sldLayoutId id="2147483711" r:id="rId3"/>
    <p:sldLayoutId id="2147483713" r:id="rId4"/>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CiDA%20-%20Unit%2002%20-%20LO1%20-%20Getting%20Organised.ppt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260648"/>
            <a:ext cx="8496944" cy="21956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9" name="Picture 8" descr="111004 logo tbs rehab slogan and  hi def.jpg"/>
          <p:cNvPicPr/>
          <p:nvPr/>
        </p:nvPicPr>
        <p:blipFill>
          <a:blip r:embed="rId3" cstate="screen">
            <a:extLst>
              <a:ext uri="{28A0092B-C50C-407E-A947-70E740481C1C}">
                <a14:useLocalDpi xmlns:a14="http://schemas.microsoft.com/office/drawing/2010/main"/>
              </a:ext>
            </a:extLst>
          </a:blip>
          <a:stretch>
            <a:fillRect/>
          </a:stretch>
        </p:blipFill>
        <p:spPr>
          <a:xfrm>
            <a:off x="395536" y="548680"/>
            <a:ext cx="2507456" cy="1815872"/>
          </a:xfrm>
          <a:prstGeom prst="rect">
            <a:avLst/>
          </a:prstGeom>
        </p:spPr>
      </p:pic>
      <p:sp>
        <p:nvSpPr>
          <p:cNvPr id="3" name="Subtitle 2"/>
          <p:cNvSpPr>
            <a:spLocks noGrp="1"/>
          </p:cNvSpPr>
          <p:nvPr>
            <p:ph type="subTitle" idx="1"/>
          </p:nvPr>
        </p:nvSpPr>
        <p:spPr>
          <a:xfrm>
            <a:off x="251520" y="5877272"/>
            <a:ext cx="8640960"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03 </a:t>
            </a:r>
            <a:r>
              <a:rPr 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Storage devices and media</a:t>
            </a:r>
            <a:endParaRPr lang="en-GB"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1475656" y="332656"/>
            <a:ext cx="7128792" cy="2123658"/>
          </a:xfrm>
          <a:prstGeom prst="rect">
            <a:avLst/>
          </a:prstGeom>
          <a:noFill/>
        </p:spPr>
        <p:txBody>
          <a:bodyPr wrap="square" rtlCol="0">
            <a:spAutoFit/>
          </a:bodyPr>
          <a:lstStyle/>
          <a:p>
            <a:pPr algn="r"/>
            <a:r>
              <a:rPr lang="en-GB" sz="2800" b="1" dirty="0" smtClean="0">
                <a:solidFill>
                  <a:schemeClr val="tx1">
                    <a:lumMod val="50000"/>
                    <a:lumOff val="50000"/>
                  </a:schemeClr>
                </a:solidFill>
              </a:rPr>
              <a:t>INFORMATION AND COMMUNICATION TECHNOLOGY– </a:t>
            </a:r>
            <a:r>
              <a:rPr lang="en-GB" sz="2800" b="1" dirty="0" err="1" smtClean="0">
                <a:solidFill>
                  <a:schemeClr val="tx1">
                    <a:lumMod val="50000"/>
                    <a:lumOff val="50000"/>
                  </a:schemeClr>
                </a:solidFill>
              </a:rPr>
              <a:t>iGCSE</a:t>
            </a:r>
            <a:r>
              <a:rPr lang="en-GB" sz="2800" b="1" dirty="0" smtClean="0">
                <a:solidFill>
                  <a:schemeClr val="tx1">
                    <a:lumMod val="50000"/>
                    <a:lumOff val="50000"/>
                  </a:schemeClr>
                </a:solidFill>
              </a:rPr>
              <a:t> </a:t>
            </a:r>
            <a:endParaRPr lang="en-GB" sz="2800" b="1" dirty="0">
              <a:solidFill>
                <a:schemeClr val="tx1">
                  <a:lumMod val="50000"/>
                  <a:lumOff val="50000"/>
                </a:schemeClr>
              </a:solidFill>
            </a:endParaRPr>
          </a:p>
          <a:p>
            <a:pPr algn="r"/>
            <a:r>
              <a:rPr lang="en-GB" sz="3600" b="1" dirty="0" smtClean="0">
                <a:solidFill>
                  <a:schemeClr val="tx1">
                    <a:lumMod val="50000"/>
                    <a:lumOff val="50000"/>
                  </a:schemeClr>
                </a:solidFill>
              </a:rPr>
              <a:t>2016</a:t>
            </a:r>
            <a:endParaRPr lang="en-GB" sz="4000" b="1" dirty="0" smtClean="0">
              <a:solidFill>
                <a:schemeClr val="tx1">
                  <a:lumMod val="50000"/>
                  <a:lumOff val="50000"/>
                </a:schemeClr>
              </a:solidFill>
            </a:endParaRPr>
          </a:p>
          <a:p>
            <a:pPr algn="r"/>
            <a:r>
              <a:rPr lang="en-GB" sz="4000" b="1" dirty="0" smtClean="0">
                <a:solidFill>
                  <a:schemeClr val="tx1">
                    <a:lumMod val="50000"/>
                    <a:lumOff val="50000"/>
                  </a:schemeClr>
                </a:solidFill>
              </a:rPr>
              <a:t>0417</a:t>
            </a:r>
            <a:endParaRPr lang="en-GB" sz="4000" b="1" dirty="0">
              <a:solidFill>
                <a:schemeClr val="tx1">
                  <a:lumMod val="50000"/>
                  <a:lumOff val="5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628" y="2652584"/>
            <a:ext cx="6517836" cy="2200502"/>
          </a:xfrm>
          <a:prstGeom prst="rect">
            <a:avLst/>
          </a:prstGeom>
        </p:spPr>
      </p:pic>
    </p:spTree>
    <p:extLst>
      <p:ext uri="{BB962C8B-B14F-4D97-AF65-F5344CB8AC3E}">
        <p14:creationId xmlns:p14="http://schemas.microsoft.com/office/powerpoint/2010/main" val="38522274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1077218"/>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describe how emerging technologies are having an impact on everyday life (e.g. artificial intelligence, biometrics, vision enhancement, robotics, quantum cryptography, computer-assisted translation, 3D and holographic imaging, virtual reality)</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080686"/>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2308324"/>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10.1 communicate with other ICT users using email</a:t>
            </a:r>
          </a:p>
          <a:p>
            <a:pPr marL="339725" indent="-339725">
              <a:buClr>
                <a:srgbClr val="00B050"/>
              </a:buClr>
              <a:buFont typeface="Wingdings 3" pitchFamily="18" charset="2"/>
              <a:buChar char=""/>
            </a:pPr>
            <a:r>
              <a:rPr lang="en-US" sz="1600" dirty="0">
                <a:latin typeface="Arial" pitchFamily="34" charset="0"/>
                <a:cs typeface="Arial" pitchFamily="34" charset="0"/>
              </a:rPr>
              <a:t>• describe the constraints that affect the use of email, including: the laws within a country, acceptable language, copyright, local guidelines set by an employer, the need for security, netiquette, password protection</a:t>
            </a:r>
          </a:p>
          <a:p>
            <a:pPr marL="339725" indent="-339725">
              <a:buClr>
                <a:srgbClr val="00B050"/>
              </a:buClr>
              <a:buFont typeface="Wingdings 3" pitchFamily="18" charset="2"/>
              <a:buChar char=""/>
            </a:pPr>
            <a:r>
              <a:rPr lang="en-US" sz="1600" dirty="0">
                <a:latin typeface="Arial" pitchFamily="34" charset="0"/>
                <a:cs typeface="Arial" pitchFamily="34" charset="0"/>
              </a:rPr>
              <a:t>• define the term spam</a:t>
            </a:r>
          </a:p>
          <a:p>
            <a:pPr marL="339725" indent="-339725">
              <a:buClr>
                <a:srgbClr val="00B050"/>
              </a:buClr>
              <a:buFont typeface="Wingdings 3" pitchFamily="18" charset="2"/>
              <a:buChar char=""/>
            </a:pPr>
            <a:r>
              <a:rPr lang="en-US" sz="1600" dirty="0">
                <a:latin typeface="Arial" pitchFamily="34" charset="0"/>
                <a:cs typeface="Arial" pitchFamily="34" charset="0"/>
              </a:rPr>
              <a:t>• explain why spam needs to be prevented</a:t>
            </a:r>
          </a:p>
          <a:p>
            <a:pPr marL="339725" indent="-339725">
              <a:buClr>
                <a:srgbClr val="00B050"/>
              </a:buClr>
              <a:buFont typeface="Wingdings 3" pitchFamily="18" charset="2"/>
              <a:buChar char=""/>
            </a:pPr>
            <a:r>
              <a:rPr lang="en-US" sz="1600" dirty="0">
                <a:latin typeface="Arial" pitchFamily="34" charset="0"/>
                <a:cs typeface="Arial" pitchFamily="34" charset="0"/>
              </a:rPr>
              <a:t>• describe the methods which can be used to help prevent spam</a:t>
            </a:r>
          </a:p>
          <a:p>
            <a:pPr marL="339725" indent="-339725">
              <a:buClr>
                <a:srgbClr val="00B050"/>
              </a:buClr>
              <a:buFont typeface="Wingdings 3" pitchFamily="18" charset="2"/>
              <a:buChar char=""/>
            </a:pPr>
            <a:r>
              <a:rPr lang="en-US" sz="1600" dirty="0">
                <a:latin typeface="Arial" pitchFamily="34" charset="0"/>
                <a:cs typeface="Arial" pitchFamily="34" charset="0"/>
              </a:rPr>
              <a:t>• explain why email groups are used</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109732"/>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1077218"/>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define and understand the terms: </a:t>
            </a:r>
            <a:r>
              <a:rPr lang="en-US" sz="1600" dirty="0" err="1">
                <a:latin typeface="Arial" pitchFamily="34" charset="0"/>
                <a:cs typeface="Arial" pitchFamily="34" charset="0"/>
              </a:rPr>
              <a:t>HyperText</a:t>
            </a:r>
            <a:r>
              <a:rPr lang="en-US" sz="1600" dirty="0">
                <a:latin typeface="Arial" pitchFamily="34" charset="0"/>
                <a:cs typeface="Arial" pitchFamily="34" charset="0"/>
              </a:rPr>
              <a:t> Transfer Protocol (HTTP), </a:t>
            </a:r>
            <a:r>
              <a:rPr lang="en-US" sz="1600" dirty="0" err="1">
                <a:latin typeface="Arial" pitchFamily="34" charset="0"/>
                <a:cs typeface="Arial" pitchFamily="34" charset="0"/>
              </a:rPr>
              <a:t>HyperText</a:t>
            </a:r>
            <a:r>
              <a:rPr lang="en-US" sz="1600" dirty="0">
                <a:latin typeface="Arial" pitchFamily="34" charset="0"/>
                <a:cs typeface="Arial" pitchFamily="34" charset="0"/>
              </a:rPr>
              <a:t> Transfer Protocol secure variant (HTTPS), Uniform Resource Locator (URL), hyperlink, Internet Service Provider (ISP), File Transfer Protocol (FTP)</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10542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4524315"/>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12 Images</a:t>
            </a:r>
          </a:p>
          <a:p>
            <a:pPr marL="339725" indent="-339725">
              <a:buClr>
                <a:srgbClr val="00B050"/>
              </a:buClr>
              <a:buFont typeface="Wingdings 3" pitchFamily="18" charset="2"/>
              <a:buChar char=""/>
            </a:pPr>
            <a:r>
              <a:rPr lang="en-US" sz="1600" dirty="0">
                <a:latin typeface="Arial" pitchFamily="34" charset="0"/>
                <a:cs typeface="Arial" pitchFamily="34" charset="0"/>
              </a:rPr>
              <a:t>Candidates should be able to:</a:t>
            </a:r>
          </a:p>
          <a:p>
            <a:pPr marL="339725" indent="-339725">
              <a:buClr>
                <a:srgbClr val="00B050"/>
              </a:buClr>
              <a:buFont typeface="Wingdings 3" pitchFamily="18" charset="2"/>
              <a:buChar char=""/>
            </a:pPr>
            <a:r>
              <a:rPr lang="en-US" sz="1600" dirty="0">
                <a:latin typeface="Arial" pitchFamily="34" charset="0"/>
                <a:cs typeface="Arial" pitchFamily="34" charset="0"/>
              </a:rPr>
              <a:t>• use software tools to place and edit an image to meet the requirements of its intended application and audience</a:t>
            </a:r>
          </a:p>
          <a:p>
            <a:pPr marL="339725" indent="-339725">
              <a:buClr>
                <a:srgbClr val="00B050"/>
              </a:buClr>
              <a:buFont typeface="Wingdings 3" pitchFamily="18" charset="2"/>
              <a:buChar char=""/>
            </a:pPr>
            <a:r>
              <a:rPr lang="en-US" sz="1600" dirty="0">
                <a:latin typeface="Arial" pitchFamily="34" charset="0"/>
                <a:cs typeface="Arial" pitchFamily="34" charset="0"/>
              </a:rPr>
              <a:t>• know when it is necessary to edit an image and can appropriately:</a:t>
            </a:r>
          </a:p>
          <a:p>
            <a:pPr marL="339725" indent="-339725">
              <a:buClr>
                <a:srgbClr val="00B050"/>
              </a:buClr>
              <a:buFont typeface="Wingdings 3" pitchFamily="18" charset="2"/>
              <a:buChar char=""/>
            </a:pPr>
            <a:r>
              <a:rPr lang="en-US" sz="1600" dirty="0">
                <a:latin typeface="Arial" pitchFamily="34" charset="0"/>
                <a:cs typeface="Arial" pitchFamily="34" charset="0"/>
              </a:rPr>
              <a:t>––place an image with precision</a:t>
            </a:r>
          </a:p>
          <a:p>
            <a:pPr marL="339725" indent="-339725">
              <a:buClr>
                <a:srgbClr val="00B050"/>
              </a:buClr>
              <a:buFont typeface="Wingdings 3" pitchFamily="18" charset="2"/>
              <a:buChar char=""/>
            </a:pPr>
            <a:r>
              <a:rPr lang="en-US" sz="1600" dirty="0">
                <a:latin typeface="Arial" pitchFamily="34" charset="0"/>
                <a:cs typeface="Arial" pitchFamily="34" charset="0"/>
              </a:rPr>
              <a:t>––resize an image</a:t>
            </a:r>
          </a:p>
          <a:p>
            <a:pPr marL="339725" indent="-339725">
              <a:buClr>
                <a:srgbClr val="00B050"/>
              </a:buClr>
              <a:buFont typeface="Wingdings 3" pitchFamily="18" charset="2"/>
              <a:buChar char=""/>
            </a:pPr>
            <a:r>
              <a:rPr lang="en-US" sz="1600" dirty="0">
                <a:latin typeface="Arial" pitchFamily="34" charset="0"/>
                <a:cs typeface="Arial" pitchFamily="34" charset="0"/>
              </a:rPr>
              <a:t>––maintain or adjust the aspect ratio of an image, or distort an image where appropriate</a:t>
            </a:r>
          </a:p>
          <a:p>
            <a:pPr marL="339725" indent="-339725">
              <a:buClr>
                <a:srgbClr val="00B050"/>
              </a:buClr>
              <a:buFont typeface="Wingdings 3" pitchFamily="18" charset="2"/>
              <a:buChar char=""/>
            </a:pPr>
            <a:r>
              <a:rPr lang="en-US" sz="1600" dirty="0">
                <a:latin typeface="Arial" pitchFamily="34" charset="0"/>
                <a:cs typeface="Arial" pitchFamily="34" charset="0"/>
              </a:rPr>
              <a:t>––crop an image</a:t>
            </a:r>
          </a:p>
          <a:p>
            <a:pPr marL="339725" indent="-339725">
              <a:buClr>
                <a:srgbClr val="00B050"/>
              </a:buClr>
              <a:buFont typeface="Wingdings 3" pitchFamily="18" charset="2"/>
              <a:buChar char=""/>
            </a:pPr>
            <a:r>
              <a:rPr lang="en-US" sz="1600" dirty="0">
                <a:latin typeface="Arial" pitchFamily="34" charset="0"/>
                <a:cs typeface="Arial" pitchFamily="34" charset="0"/>
              </a:rPr>
              <a:t>––rotate an image</a:t>
            </a:r>
          </a:p>
          <a:p>
            <a:pPr marL="339725" indent="-339725">
              <a:buClr>
                <a:srgbClr val="00B050"/>
              </a:buClr>
              <a:buFont typeface="Wingdings 3" pitchFamily="18" charset="2"/>
              <a:buChar char=""/>
            </a:pPr>
            <a:r>
              <a:rPr lang="en-US" sz="1600" dirty="0">
                <a:latin typeface="Arial" pitchFamily="34" charset="0"/>
                <a:cs typeface="Arial" pitchFamily="34" charset="0"/>
              </a:rPr>
              <a:t>––reflect an image</a:t>
            </a:r>
          </a:p>
          <a:p>
            <a:pPr marL="339725" indent="-339725">
              <a:buClr>
                <a:srgbClr val="00B050"/>
              </a:buClr>
              <a:buFont typeface="Wingdings 3" pitchFamily="18" charset="2"/>
              <a:buChar char=""/>
            </a:pPr>
            <a:r>
              <a:rPr lang="en-US" sz="1600" dirty="0">
                <a:latin typeface="Arial" pitchFamily="34" charset="0"/>
                <a:cs typeface="Arial" pitchFamily="34" charset="0"/>
              </a:rPr>
              <a:t>––adjust the colour depth of an image</a:t>
            </a:r>
          </a:p>
          <a:p>
            <a:pPr marL="339725" indent="-339725">
              <a:buClr>
                <a:srgbClr val="00B050"/>
              </a:buClr>
              <a:buFont typeface="Wingdings 3" pitchFamily="18" charset="2"/>
              <a:buChar char=""/>
            </a:pPr>
            <a:r>
              <a:rPr lang="en-US" sz="1600" dirty="0">
                <a:latin typeface="Arial" pitchFamily="34" charset="0"/>
                <a:cs typeface="Arial" pitchFamily="34" charset="0"/>
              </a:rPr>
              <a:t>––adjust the brightness of an image</a:t>
            </a:r>
          </a:p>
          <a:p>
            <a:pPr marL="339725" indent="-339725">
              <a:buClr>
                <a:srgbClr val="00B050"/>
              </a:buClr>
              <a:buFont typeface="Wingdings 3" pitchFamily="18" charset="2"/>
              <a:buChar char=""/>
            </a:pPr>
            <a:r>
              <a:rPr lang="en-US" sz="1600" dirty="0">
                <a:latin typeface="Arial" pitchFamily="34" charset="0"/>
                <a:cs typeface="Arial" pitchFamily="34" charset="0"/>
              </a:rPr>
              <a:t>––adjust the contrast of an image</a:t>
            </a:r>
          </a:p>
          <a:p>
            <a:pPr marL="339725" indent="-339725">
              <a:buClr>
                <a:srgbClr val="00B050"/>
              </a:buClr>
              <a:buFont typeface="Wingdings 3" pitchFamily="18" charset="2"/>
              <a:buChar char=""/>
            </a:pPr>
            <a:r>
              <a:rPr lang="en-US" sz="1600" dirty="0">
                <a:latin typeface="Arial" pitchFamily="34" charset="0"/>
                <a:cs typeface="Arial" pitchFamily="34" charset="0"/>
              </a:rPr>
              <a:t>––understand the need to reduce image resolution to increase transmission speed</a:t>
            </a:r>
          </a:p>
          <a:p>
            <a:pPr marL="339725" indent="-339725">
              <a:buClr>
                <a:srgbClr val="00B050"/>
              </a:buClr>
              <a:buFont typeface="Wingdings 3" pitchFamily="18" charset="2"/>
              <a:buChar char=""/>
            </a:pPr>
            <a:r>
              <a:rPr lang="en-US" sz="1600" dirty="0">
                <a:latin typeface="Arial" pitchFamily="34" charset="0"/>
                <a:cs typeface="Arial" pitchFamily="34" charset="0"/>
              </a:rPr>
              <a:t>––reduce the resolution of an image to reduce file size</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32395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2062103"/>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 verification</a:t>
            </a:r>
          </a:p>
          <a:p>
            <a:pPr marL="339725" indent="-339725">
              <a:buClr>
                <a:srgbClr val="00B050"/>
              </a:buClr>
              <a:buFont typeface="Wingdings 3" pitchFamily="18" charset="2"/>
              <a:buChar char=""/>
            </a:pPr>
            <a:r>
              <a:rPr lang="en-US" sz="1600" dirty="0">
                <a:latin typeface="Arial" pitchFamily="34" charset="0"/>
                <a:cs typeface="Arial" pitchFamily="34" charset="0"/>
              </a:rPr>
              <a:t>––define the term verification</a:t>
            </a:r>
          </a:p>
          <a:p>
            <a:pPr marL="339725" indent="-339725">
              <a:buClr>
                <a:srgbClr val="00B050"/>
              </a:buClr>
              <a:buFont typeface="Wingdings 3" pitchFamily="18" charset="2"/>
              <a:buChar char=""/>
            </a:pPr>
            <a:r>
              <a:rPr lang="en-US" sz="1600" dirty="0">
                <a:latin typeface="Arial" pitchFamily="34" charset="0"/>
                <a:cs typeface="Arial" pitchFamily="34" charset="0"/>
              </a:rPr>
              <a:t>––describe visual verification (i.e. visual comparison of data entered with a data source)</a:t>
            </a:r>
          </a:p>
          <a:p>
            <a:pPr marL="339725" indent="-339725">
              <a:buClr>
                <a:srgbClr val="00B050"/>
              </a:buClr>
              <a:buFont typeface="Wingdings 3" pitchFamily="18" charset="2"/>
              <a:buChar char=""/>
            </a:pPr>
            <a:r>
              <a:rPr lang="en-US" sz="1600" dirty="0">
                <a:latin typeface="Arial" pitchFamily="34" charset="0"/>
                <a:cs typeface="Arial" pitchFamily="34" charset="0"/>
              </a:rPr>
              <a:t>––describe double data entry (i.e. entering data twice and the computer compares the two sets of data, either by comparing them after data has been entered or by comparing them during data entry)</a:t>
            </a:r>
          </a:p>
          <a:p>
            <a:pPr marL="339725" indent="-339725">
              <a:buClr>
                <a:srgbClr val="00B050"/>
              </a:buClr>
              <a:buFont typeface="Wingdings 3" pitchFamily="18" charset="2"/>
              <a:buChar char=""/>
            </a:pPr>
            <a:r>
              <a:rPr lang="en-US" sz="1600" dirty="0">
                <a:latin typeface="Arial" pitchFamily="34" charset="0"/>
                <a:cs typeface="Arial" pitchFamily="34" charset="0"/>
              </a:rPr>
              <a:t>––explain the need for validation as well as verification</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129574"/>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4770537"/>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16 Graphs and charts</a:t>
            </a:r>
          </a:p>
          <a:p>
            <a:pPr marL="339725" indent="-339725">
              <a:buClr>
                <a:srgbClr val="00B050"/>
              </a:buClr>
              <a:buFont typeface="Wingdings 3" pitchFamily="18" charset="2"/>
              <a:buChar char=""/>
            </a:pPr>
            <a:r>
              <a:rPr lang="en-US" sz="1600" dirty="0">
                <a:latin typeface="Arial" pitchFamily="34" charset="0"/>
                <a:cs typeface="Arial" pitchFamily="34" charset="0"/>
              </a:rPr>
              <a:t>Candidates should be able to:</a:t>
            </a:r>
          </a:p>
          <a:p>
            <a:pPr marL="339725" indent="-339725">
              <a:buClr>
                <a:srgbClr val="00B050"/>
              </a:buClr>
              <a:buFont typeface="Wingdings 3" pitchFamily="18" charset="2"/>
              <a:buChar char=""/>
            </a:pPr>
            <a:r>
              <a:rPr lang="en-US" sz="1600" dirty="0">
                <a:latin typeface="Arial" pitchFamily="34" charset="0"/>
                <a:cs typeface="Arial" pitchFamily="34" charset="0"/>
              </a:rPr>
              <a:t>• produce a graph or chart from the given data</a:t>
            </a:r>
          </a:p>
          <a:p>
            <a:pPr marL="339725" indent="-339725">
              <a:buClr>
                <a:srgbClr val="00B050"/>
              </a:buClr>
              <a:buFont typeface="Wingdings 3" pitchFamily="18" charset="2"/>
              <a:buChar char=""/>
            </a:pPr>
            <a:r>
              <a:rPr lang="en-US" sz="1600" dirty="0">
                <a:latin typeface="Arial" pitchFamily="34" charset="0"/>
                <a:cs typeface="Arial" pitchFamily="34" charset="0"/>
              </a:rPr>
              <a:t>––select data to produce a graph/chart, including: using contiguous data, non-contiguous data, and specified data ranges where necessary</a:t>
            </a:r>
          </a:p>
          <a:p>
            <a:pPr marL="339725" indent="-339725">
              <a:buClr>
                <a:srgbClr val="00B050"/>
              </a:buClr>
              <a:buFont typeface="Wingdings 3" pitchFamily="18" charset="2"/>
              <a:buChar char=""/>
            </a:pPr>
            <a:r>
              <a:rPr lang="en-US" sz="1600" dirty="0">
                <a:latin typeface="Arial" pitchFamily="34" charset="0"/>
                <a:cs typeface="Arial" pitchFamily="34" charset="0"/>
              </a:rPr>
              <a:t>––select the graph or chart type to match the required purpose and meet the needs of the audience</a:t>
            </a:r>
          </a:p>
          <a:p>
            <a:pPr marL="339725" indent="-339725">
              <a:buClr>
                <a:srgbClr val="00B050"/>
              </a:buClr>
              <a:buFont typeface="Wingdings 3" pitchFamily="18" charset="2"/>
              <a:buChar char=""/>
            </a:pPr>
            <a:r>
              <a:rPr lang="en-US" sz="1600" dirty="0">
                <a:latin typeface="Arial" pitchFamily="34" charset="0"/>
                <a:cs typeface="Arial" pitchFamily="34" charset="0"/>
              </a:rPr>
              <a:t>––label the graph or chart, including: chart title, legend, sector labels, sector values, segment labels, segment values, percentages, category axis title, value axis title, category axis labels, value axis labels, scales</a:t>
            </a:r>
          </a:p>
          <a:p>
            <a:pPr marL="339725" indent="-339725">
              <a:buClr>
                <a:srgbClr val="00B050"/>
              </a:buClr>
              <a:buFont typeface="Wingdings 3" pitchFamily="18" charset="2"/>
              <a:buChar char=""/>
            </a:pPr>
            <a:r>
              <a:rPr lang="en-US" sz="1600" dirty="0">
                <a:latin typeface="Arial" pitchFamily="34" charset="0"/>
                <a:cs typeface="Arial" pitchFamily="34" charset="0"/>
              </a:rPr>
              <a:t>––add a second data series to a chart, as necessary</a:t>
            </a:r>
          </a:p>
          <a:p>
            <a:pPr marL="339725" indent="-339725">
              <a:buClr>
                <a:srgbClr val="00B050"/>
              </a:buClr>
              <a:buFont typeface="Wingdings 3" pitchFamily="18" charset="2"/>
              <a:buChar char=""/>
            </a:pPr>
            <a:r>
              <a:rPr lang="en-US" sz="1600" dirty="0">
                <a:latin typeface="Arial" pitchFamily="34" charset="0"/>
                <a:cs typeface="Arial" pitchFamily="34" charset="0"/>
              </a:rPr>
              <a:t>––add a second axis to a chart, as necessary</a:t>
            </a:r>
          </a:p>
          <a:p>
            <a:pPr marL="339725" indent="-339725">
              <a:buClr>
                <a:srgbClr val="00B050"/>
              </a:buClr>
              <a:buFont typeface="Wingdings 3" pitchFamily="18" charset="2"/>
              <a:buChar char=""/>
            </a:pPr>
            <a:r>
              <a:rPr lang="en-US" sz="1600" dirty="0">
                <a:latin typeface="Arial" pitchFamily="34" charset="0"/>
                <a:cs typeface="Arial" pitchFamily="34" charset="0"/>
              </a:rPr>
              <a:t>––change the maximum and minimum values of an axis scale to appropriate values</a:t>
            </a:r>
          </a:p>
          <a:p>
            <a:pPr marL="339725" indent="-339725">
              <a:buClr>
                <a:srgbClr val="00B050"/>
              </a:buClr>
              <a:buFont typeface="Wingdings 3" pitchFamily="18" charset="2"/>
              <a:buChar char=""/>
            </a:pPr>
            <a:r>
              <a:rPr lang="en-US" sz="1600" dirty="0">
                <a:latin typeface="Arial" pitchFamily="34" charset="0"/>
                <a:cs typeface="Arial" pitchFamily="34" charset="0"/>
              </a:rPr>
              <a:t>––enhance the appearance of a graph or chart, including: changing the </a:t>
            </a:r>
            <a:r>
              <a:rPr lang="en-US" sz="1600" dirty="0" smtClean="0">
                <a:latin typeface="Arial" pitchFamily="34" charset="0"/>
                <a:cs typeface="Arial" pitchFamily="34" charset="0"/>
              </a:rPr>
              <a:t>colour scheme </a:t>
            </a:r>
            <a:r>
              <a:rPr lang="en-US" sz="1600" dirty="0">
                <a:latin typeface="Arial" pitchFamily="34" charset="0"/>
                <a:cs typeface="Arial" pitchFamily="34" charset="0"/>
              </a:rPr>
              <a:t>or fill patterns, extracting a pie chart sector to meet the needs of the audience</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587887"/>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584775"/>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–set tabulation settings, including: indented paragraphs, hanging paragraphs</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630366"/>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2308324"/>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mail merge a document with a data source</a:t>
            </a:r>
          </a:p>
          <a:p>
            <a:pPr marL="339725" indent="-339725">
              <a:buClr>
                <a:srgbClr val="00B050"/>
              </a:buClr>
              <a:buFont typeface="Wingdings 3" pitchFamily="18" charset="2"/>
              <a:buChar char=""/>
            </a:pPr>
            <a:r>
              <a:rPr lang="en-US" sz="1600" dirty="0">
                <a:latin typeface="Arial" pitchFamily="34" charset="0"/>
                <a:cs typeface="Arial" pitchFamily="34" charset="0"/>
              </a:rPr>
              <a:t>––explain why mail merged documents are created</a:t>
            </a:r>
          </a:p>
          <a:p>
            <a:pPr marL="339725" indent="-339725">
              <a:buClr>
                <a:srgbClr val="00B050"/>
              </a:buClr>
              <a:buFont typeface="Wingdings 3" pitchFamily="18" charset="2"/>
              <a:buChar char=""/>
            </a:pPr>
            <a:r>
              <a:rPr lang="en-US" sz="1600" dirty="0">
                <a:latin typeface="Arial" pitchFamily="34" charset="0"/>
                <a:cs typeface="Arial" pitchFamily="34" charset="0"/>
              </a:rPr>
              <a:t>––edit a master document to insert appropriate fields from a data source</a:t>
            </a:r>
          </a:p>
          <a:p>
            <a:pPr marL="339725" indent="-339725">
              <a:buClr>
                <a:srgbClr val="00B050"/>
              </a:buClr>
              <a:buFont typeface="Wingdings 3" pitchFamily="18" charset="2"/>
              <a:buChar char=""/>
            </a:pPr>
            <a:r>
              <a:rPr lang="en-US" sz="1600" dirty="0">
                <a:latin typeface="Arial" pitchFamily="34" charset="0"/>
                <a:cs typeface="Arial" pitchFamily="34" charset="0"/>
              </a:rPr>
              <a:t>––insert special fields such as date</a:t>
            </a:r>
          </a:p>
          <a:p>
            <a:pPr marL="339725" indent="-339725">
              <a:buClr>
                <a:srgbClr val="00B050"/>
              </a:buClr>
              <a:buFont typeface="Wingdings 3" pitchFamily="18" charset="2"/>
              <a:buChar char=""/>
            </a:pPr>
            <a:r>
              <a:rPr lang="en-US" sz="1600" dirty="0">
                <a:latin typeface="Arial" pitchFamily="34" charset="0"/>
                <a:cs typeface="Arial" pitchFamily="34" charset="0"/>
              </a:rPr>
              <a:t>––select records to merge</a:t>
            </a:r>
          </a:p>
          <a:p>
            <a:pPr marL="339725" indent="-339725">
              <a:buClr>
                <a:srgbClr val="00B050"/>
              </a:buClr>
              <a:buFont typeface="Wingdings 3" pitchFamily="18" charset="2"/>
              <a:buChar char=""/>
            </a:pPr>
            <a:r>
              <a:rPr lang="en-US" sz="1600" dirty="0">
                <a:latin typeface="Arial" pitchFamily="34" charset="0"/>
                <a:cs typeface="Arial" pitchFamily="34" charset="0"/>
              </a:rPr>
              <a:t>––merge a document with selected fields</a:t>
            </a:r>
          </a:p>
          <a:p>
            <a:pPr marL="339725" indent="-339725">
              <a:buClr>
                <a:srgbClr val="00B050"/>
              </a:buClr>
              <a:buFont typeface="Wingdings 3" pitchFamily="18" charset="2"/>
              <a:buChar char=""/>
            </a:pPr>
            <a:r>
              <a:rPr lang="en-US" sz="1600" dirty="0">
                <a:latin typeface="Arial" pitchFamily="34" charset="0"/>
                <a:cs typeface="Arial" pitchFamily="34" charset="0"/>
              </a:rPr>
              <a:t>––save and print merge master document</a:t>
            </a:r>
          </a:p>
          <a:p>
            <a:pPr marL="339725" indent="-339725">
              <a:buClr>
                <a:srgbClr val="00B050"/>
              </a:buClr>
              <a:buFont typeface="Wingdings 3" pitchFamily="18" charset="2"/>
              <a:buChar char=""/>
            </a:pPr>
            <a:r>
              <a:rPr lang="en-US" sz="1600" dirty="0">
                <a:latin typeface="Arial" pitchFamily="34" charset="0"/>
                <a:cs typeface="Arial" pitchFamily="34" charset="0"/>
              </a:rPr>
              <a:t>––save and print selected merged documents as appropriate</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409627"/>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1323439"/>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explain that other field types such as placeholders for media, including images, sound bites and video clips are used in commercial </a:t>
            </a:r>
            <a:r>
              <a:rPr lang="en-US" sz="1600" dirty="0" smtClean="0">
                <a:latin typeface="Arial" pitchFamily="34" charset="0"/>
                <a:cs typeface="Arial" pitchFamily="34" charset="0"/>
              </a:rPr>
              <a:t>databases</a:t>
            </a:r>
          </a:p>
          <a:p>
            <a:pPr marL="339725" indent="-339725">
              <a:buClr>
                <a:srgbClr val="00B050"/>
              </a:buClr>
              <a:buFont typeface="Wingdings 3" pitchFamily="18" charset="2"/>
              <a:buChar char=""/>
            </a:pPr>
            <a:r>
              <a:rPr lang="en-US" sz="1600" dirty="0"/>
              <a:t>discuss the advantages and disadvantages of using relational tables rather than a flat file database</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712797"/>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19 - Databases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1569660"/>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use arithmetic operations or numeric functions to perform calculations within a database</a:t>
            </a:r>
          </a:p>
          <a:p>
            <a:pPr marL="339725" indent="-339725">
              <a:buClr>
                <a:srgbClr val="00B050"/>
              </a:buClr>
              <a:buFont typeface="Wingdings 3" pitchFamily="18" charset="2"/>
              <a:buChar char=""/>
            </a:pPr>
            <a:r>
              <a:rPr lang="en-US" sz="1600" dirty="0">
                <a:latin typeface="Arial" pitchFamily="34" charset="0"/>
                <a:cs typeface="Arial" pitchFamily="34" charset="0"/>
              </a:rPr>
              <a:t>––create a calculated field</a:t>
            </a:r>
          </a:p>
          <a:p>
            <a:pPr marL="339725" indent="-339725">
              <a:buClr>
                <a:srgbClr val="00B050"/>
              </a:buClr>
              <a:buFont typeface="Wingdings 3" pitchFamily="18" charset="2"/>
              <a:buChar char=""/>
            </a:pPr>
            <a:r>
              <a:rPr lang="en-US" sz="1600" dirty="0">
                <a:latin typeface="Arial" pitchFamily="34" charset="0"/>
                <a:cs typeface="Arial" pitchFamily="34" charset="0"/>
              </a:rPr>
              <a:t>––perform calculations at run time using formulae and functions, including: addition, subtraction, multiplication, division, sum, average, maximum, minimum, count</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927824"/>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p:cNvSpPr txBox="1">
            <a:spLocks/>
          </p:cNvSpPr>
          <p:nvPr/>
        </p:nvSpPr>
        <p:spPr>
          <a:xfrm>
            <a:off x="179512" y="1081976"/>
            <a:ext cx="8715375" cy="5626006"/>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fontAlgn="auto">
              <a:buNone/>
            </a:pPr>
            <a:endParaRPr lang="en-US" sz="2800" dirty="0" smtClean="0">
              <a:latin typeface="Arial" panose="020B0604020202020204" pitchFamily="34" charset="0"/>
              <a:cs typeface="Arial" panose="020B0604020202020204" pitchFamily="34" charset="0"/>
            </a:endParaRPr>
          </a:p>
        </p:txBody>
      </p:sp>
      <p:sp>
        <p:nvSpPr>
          <p:cNvPr id="13" name="Round Same Side Corner Rectangle 12">
            <a:hlinkClick r:id="rId3" action="ppaction://hlinksldjump"/>
          </p:cNvPr>
          <p:cNvSpPr/>
          <p:nvPr/>
        </p:nvSpPr>
        <p:spPr>
          <a:xfrm>
            <a:off x="179512" y="724786"/>
            <a:ext cx="1142385"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t>Chapters</a:t>
            </a:r>
            <a:endParaRPr lang="en-GB" b="1" dirty="0"/>
          </a:p>
        </p:txBody>
      </p:sp>
      <p:sp>
        <p:nvSpPr>
          <p:cNvPr id="27" name="Round Same Side Corner Rectangle 26">
            <a:hlinkClick r:id="rId4" action="ppaction://hlinkpres?slideindex=1&amp;slidetitle="/>
          </p:cNvPr>
          <p:cNvSpPr/>
          <p:nvPr/>
        </p:nvSpPr>
        <p:spPr>
          <a:xfrm>
            <a:off x="1389903"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1</a:t>
            </a:r>
            <a:endParaRPr lang="en-GB" b="1" dirty="0">
              <a:latin typeface="Calibri" panose="020F0502020204030204" pitchFamily="34" charset="0"/>
            </a:endParaRPr>
          </a:p>
        </p:txBody>
      </p:sp>
      <p:sp>
        <p:nvSpPr>
          <p:cNvPr id="3074" name="Title 1"/>
          <p:cNvSpPr>
            <a:spLocks noGrp="1"/>
          </p:cNvSpPr>
          <p:nvPr>
            <p:ph type="title"/>
          </p:nvPr>
        </p:nvSpPr>
        <p:spPr>
          <a:xfrm>
            <a:off x="86816" y="69572"/>
            <a:ext cx="8229600" cy="623124"/>
          </a:xfrm>
        </p:spPr>
        <p:txBody>
          <a:bodyPr>
            <a:normAutofit fontScale="90000"/>
          </a:bodyPr>
          <a:lstStyle/>
          <a:p>
            <a:r>
              <a:rPr lang="en-US" sz="3600" dirty="0">
                <a:latin typeface="Arial" panose="020B0604020202020204" pitchFamily="34" charset="0"/>
                <a:cs typeface="Arial" panose="020B0604020202020204" pitchFamily="34" charset="0"/>
              </a:rPr>
              <a:t>Assessment </a:t>
            </a:r>
            <a:r>
              <a:rPr lang="en-US" sz="3600" dirty="0" smtClean="0">
                <a:latin typeface="Arial" panose="020B0604020202020204" pitchFamily="34" charset="0"/>
                <a:cs typeface="Arial" panose="020B0604020202020204" pitchFamily="34" charset="0"/>
              </a:rPr>
              <a:t>At A Glance</a:t>
            </a:r>
            <a:endParaRPr lang="en-GB" sz="3600" b="1" dirty="0" smtClean="0"/>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1906951526"/>
              </p:ext>
            </p:extLst>
          </p:nvPr>
        </p:nvGraphicFramePr>
        <p:xfrm>
          <a:off x="323528" y="1268760"/>
          <a:ext cx="8424936" cy="5278120"/>
        </p:xfrm>
        <a:graphic>
          <a:graphicData uri="http://schemas.openxmlformats.org/drawingml/2006/table">
            <a:tbl>
              <a:tblPr firstRow="1" bandRow="1">
                <a:tableStyleId>{5C22544A-7EE6-4342-B048-85BDC9FD1C3A}</a:tableStyleId>
              </a:tblPr>
              <a:tblGrid>
                <a:gridCol w="7344816"/>
                <a:gridCol w="1080120"/>
              </a:tblGrid>
              <a:tr h="370840">
                <a:tc>
                  <a:txBody>
                    <a:bodyPr/>
                    <a:lstStyle/>
                    <a:p>
                      <a:r>
                        <a:rPr lang="en-US" sz="1600" dirty="0" smtClean="0">
                          <a:latin typeface="Calibri" panose="020F0502020204030204" pitchFamily="34" charset="0"/>
                        </a:rPr>
                        <a:t>Components</a:t>
                      </a:r>
                      <a:endParaRPr lang="en-GB" sz="1600" dirty="0">
                        <a:latin typeface="Calibri" panose="020F0502020204030204" pitchFamily="34" charset="0"/>
                      </a:endParaRPr>
                    </a:p>
                  </a:txBody>
                  <a:tcPr/>
                </a:tc>
                <a:tc>
                  <a:txBody>
                    <a:bodyPr/>
                    <a:lstStyle/>
                    <a:p>
                      <a:r>
                        <a:rPr lang="en-US" sz="1600" dirty="0" smtClean="0">
                          <a:latin typeface="Calibri" panose="020F0502020204030204" pitchFamily="34" charset="0"/>
                        </a:rPr>
                        <a:t>Weighting</a:t>
                      </a:r>
                      <a:endParaRPr lang="en-GB" sz="1600" dirty="0">
                        <a:latin typeface="Calibri" panose="020F0502020204030204" pitchFamily="34" charset="0"/>
                      </a:endParaRPr>
                    </a:p>
                  </a:txBody>
                  <a:tcPr/>
                </a:tc>
              </a:tr>
              <a:tr h="370840">
                <a:tc>
                  <a:txBody>
                    <a:bodyPr/>
                    <a:lstStyle/>
                    <a:p>
                      <a:r>
                        <a:rPr kumimoji="0" lang="en-US" sz="1600" b="1" i="0" u="none" strike="noStrike" kern="1200" baseline="0" dirty="0" smtClean="0">
                          <a:solidFill>
                            <a:schemeClr val="dk1"/>
                          </a:solidFill>
                          <a:latin typeface="Calibri" panose="020F0502020204030204" pitchFamily="34" charset="0"/>
                          <a:ea typeface="+mn-ea"/>
                          <a:cs typeface="+mn-cs"/>
                        </a:rPr>
                        <a:t>Paper 1 Theory                                                                                                                  2 hours</a:t>
                      </a:r>
                    </a:p>
                    <a:p>
                      <a:r>
                        <a:rPr kumimoji="0" lang="en-US" sz="1600" b="0" i="0" u="none" strike="noStrike" kern="1200" baseline="0" dirty="0" smtClean="0">
                          <a:solidFill>
                            <a:schemeClr val="dk1"/>
                          </a:solidFill>
                          <a:latin typeface="Calibri" panose="020F0502020204030204" pitchFamily="34" charset="0"/>
                          <a:ea typeface="+mn-ea"/>
                          <a:cs typeface="+mn-cs"/>
                        </a:rPr>
                        <a:t>This written paper tests sections 1–21 of the syllabus content. All questions are compulsory, mostly multiple choice or short answer questions, but also some </a:t>
                      </a:r>
                      <a:r>
                        <a:rPr kumimoji="0" lang="en-GB" sz="1600" b="0" i="0" u="none" strike="noStrike" kern="1200" baseline="0" dirty="0" smtClean="0">
                          <a:solidFill>
                            <a:schemeClr val="dk1"/>
                          </a:solidFill>
                          <a:latin typeface="Calibri" panose="020F0502020204030204" pitchFamily="34" charset="0"/>
                          <a:ea typeface="+mn-ea"/>
                          <a:cs typeface="+mn-cs"/>
                        </a:rPr>
                        <a:t>require longer answers.</a:t>
                      </a:r>
                    </a:p>
                    <a:p>
                      <a:r>
                        <a:rPr kumimoji="0" lang="en-GB" sz="1600" b="0" i="0" u="none" strike="noStrike" kern="1200" baseline="0" dirty="0" smtClean="0">
                          <a:solidFill>
                            <a:schemeClr val="dk1"/>
                          </a:solidFill>
                          <a:latin typeface="Calibri" panose="020F0502020204030204" pitchFamily="34" charset="0"/>
                          <a:ea typeface="+mn-ea"/>
                          <a:cs typeface="+mn-cs"/>
                        </a:rPr>
                        <a:t>100 marks</a:t>
                      </a:r>
                    </a:p>
                    <a:p>
                      <a:r>
                        <a:rPr kumimoji="0" lang="en-GB" sz="1600" b="0" i="0" u="none" strike="noStrike" kern="1200" baseline="0" dirty="0" smtClean="0">
                          <a:solidFill>
                            <a:schemeClr val="dk1"/>
                          </a:solidFill>
                          <a:latin typeface="Calibri" panose="020F0502020204030204" pitchFamily="34" charset="0"/>
                          <a:ea typeface="+mn-ea"/>
                          <a:cs typeface="+mn-cs"/>
                        </a:rPr>
                        <a:t>External assessment</a:t>
                      </a:r>
                      <a:endParaRPr lang="en-GB" sz="1600" dirty="0">
                        <a:latin typeface="Calibri" panose="020F0502020204030204" pitchFamily="34" charset="0"/>
                      </a:endParaRPr>
                    </a:p>
                  </a:txBody>
                  <a:tcPr/>
                </a:tc>
                <a:tc>
                  <a:txBody>
                    <a:bodyPr/>
                    <a:lstStyle/>
                    <a:p>
                      <a:r>
                        <a:rPr lang="en-US" sz="1600" dirty="0" smtClean="0">
                          <a:latin typeface="Calibri" panose="020F0502020204030204" pitchFamily="34" charset="0"/>
                        </a:rPr>
                        <a:t>40%</a:t>
                      </a:r>
                      <a:endParaRPr lang="en-GB" sz="1600" dirty="0">
                        <a:latin typeface="Calibri" panose="020F0502020204030204" pitchFamily="34" charset="0"/>
                      </a:endParaRPr>
                    </a:p>
                  </a:txBody>
                  <a:tcPr/>
                </a:tc>
              </a:tr>
              <a:tr h="370840">
                <a:tc>
                  <a:txBody>
                    <a:bodyPr/>
                    <a:lstStyle/>
                    <a:p>
                      <a:r>
                        <a:rPr kumimoji="0" lang="fr-FR" sz="1600" b="1" i="0" u="none" strike="noStrike" kern="1200" baseline="0" dirty="0" smtClean="0">
                          <a:solidFill>
                            <a:schemeClr val="dk1"/>
                          </a:solidFill>
                          <a:latin typeface="Calibri" panose="020F0502020204030204" pitchFamily="34" charset="0"/>
                          <a:ea typeface="+mn-ea"/>
                          <a:cs typeface="+mn-cs"/>
                        </a:rPr>
                        <a:t>Paper 2 Document Production, Data Manipulation</a:t>
                      </a:r>
                    </a:p>
                    <a:p>
                      <a:r>
                        <a:rPr kumimoji="0" lang="en-US" sz="1600" b="1" i="0" u="none" strike="noStrike" kern="1200" baseline="0" dirty="0" smtClean="0">
                          <a:solidFill>
                            <a:schemeClr val="dk1"/>
                          </a:solidFill>
                          <a:latin typeface="Calibri" panose="020F0502020204030204" pitchFamily="34" charset="0"/>
                          <a:ea typeface="+mn-ea"/>
                          <a:cs typeface="+mn-cs"/>
                        </a:rPr>
                        <a:t>and Presentations                                                                                       2 hours 30 minutes</a:t>
                      </a:r>
                    </a:p>
                    <a:p>
                      <a:r>
                        <a:rPr kumimoji="0" lang="en-US" sz="1600" b="0" i="0" u="none" strike="noStrike" kern="1200" baseline="0" dirty="0" smtClean="0">
                          <a:solidFill>
                            <a:schemeClr val="dk1"/>
                          </a:solidFill>
                          <a:latin typeface="Calibri" panose="020F0502020204030204" pitchFamily="34" charset="0"/>
                          <a:ea typeface="+mn-ea"/>
                          <a:cs typeface="+mn-cs"/>
                        </a:rPr>
                        <a:t>This test assesses the practical skills needed to use the applications covered in sections 17, 18 and 19 of the syllabus content.</a:t>
                      </a:r>
                    </a:p>
                    <a:p>
                      <a:r>
                        <a:rPr kumimoji="0" lang="en-GB" sz="1600" b="0" i="0" u="none" strike="noStrike" kern="1200" baseline="0" dirty="0" smtClean="0">
                          <a:solidFill>
                            <a:schemeClr val="dk1"/>
                          </a:solidFill>
                          <a:latin typeface="Calibri" panose="020F0502020204030204" pitchFamily="34" charset="0"/>
                          <a:ea typeface="+mn-ea"/>
                          <a:cs typeface="+mn-cs"/>
                        </a:rPr>
                        <a:t>All tasks are compulsory.</a:t>
                      </a:r>
                    </a:p>
                    <a:p>
                      <a:r>
                        <a:rPr kumimoji="0" lang="en-GB" sz="1600" b="0" i="0" u="none" strike="noStrike" kern="1200" baseline="0" dirty="0" smtClean="0">
                          <a:solidFill>
                            <a:schemeClr val="dk1"/>
                          </a:solidFill>
                          <a:latin typeface="Calibri" panose="020F0502020204030204" pitchFamily="34" charset="0"/>
                          <a:ea typeface="+mn-ea"/>
                          <a:cs typeface="+mn-cs"/>
                        </a:rPr>
                        <a:t>80 marks</a:t>
                      </a:r>
                    </a:p>
                    <a:p>
                      <a:r>
                        <a:rPr kumimoji="0" lang="en-GB" sz="1600" b="0" i="0" u="none" strike="noStrike" kern="1200" baseline="0" dirty="0" smtClean="0">
                          <a:solidFill>
                            <a:schemeClr val="dk1"/>
                          </a:solidFill>
                          <a:latin typeface="Calibri" panose="020F0502020204030204" pitchFamily="34" charset="0"/>
                          <a:ea typeface="+mn-ea"/>
                          <a:cs typeface="+mn-cs"/>
                        </a:rPr>
                        <a:t>External assessment</a:t>
                      </a:r>
                      <a:endParaRPr lang="en-GB" sz="1600" dirty="0">
                        <a:latin typeface="Calibri" panose="020F0502020204030204" pitchFamily="34" charset="0"/>
                      </a:endParaRPr>
                    </a:p>
                  </a:txBody>
                  <a:tcPr/>
                </a:tc>
                <a:tc>
                  <a:txBody>
                    <a:bodyPr/>
                    <a:lstStyle/>
                    <a:p>
                      <a:r>
                        <a:rPr lang="en-US" sz="1600" dirty="0" smtClean="0">
                          <a:latin typeface="Calibri" panose="020F0502020204030204" pitchFamily="34" charset="0"/>
                        </a:rPr>
                        <a:t>30%</a:t>
                      </a:r>
                      <a:endParaRPr lang="en-GB" sz="1600" dirty="0">
                        <a:latin typeface="Calibri" panose="020F0502020204030204" pitchFamily="34" charset="0"/>
                      </a:endParaRPr>
                    </a:p>
                  </a:txBody>
                  <a:tcPr/>
                </a:tc>
              </a:tr>
              <a:tr h="370840">
                <a:tc>
                  <a:txBody>
                    <a:bodyPr/>
                    <a:lstStyle/>
                    <a:p>
                      <a:r>
                        <a:rPr kumimoji="0" lang="en-US" sz="1600" b="1" i="0" u="none" strike="noStrike" kern="1200" baseline="0" dirty="0" smtClean="0">
                          <a:solidFill>
                            <a:schemeClr val="dk1"/>
                          </a:solidFill>
                          <a:latin typeface="Calibri" panose="020F0502020204030204" pitchFamily="34" charset="0"/>
                          <a:ea typeface="+mn-ea"/>
                          <a:cs typeface="+mn-cs"/>
                        </a:rPr>
                        <a:t>Paper 3 Data Analysis and Website Authoring                                    2 hours 30 minutes</a:t>
                      </a:r>
                    </a:p>
                    <a:p>
                      <a:r>
                        <a:rPr kumimoji="0" lang="en-US" sz="1600" b="0" i="0" u="none" strike="noStrike" kern="1200" baseline="0" dirty="0" smtClean="0">
                          <a:solidFill>
                            <a:schemeClr val="dk1"/>
                          </a:solidFill>
                          <a:latin typeface="Calibri" panose="020F0502020204030204" pitchFamily="34" charset="0"/>
                          <a:ea typeface="+mn-ea"/>
                          <a:cs typeface="+mn-cs"/>
                        </a:rPr>
                        <a:t>This test assesses the practical skills needed to use the applications covered in sections 20 and 21 of the syllabus content.</a:t>
                      </a:r>
                    </a:p>
                    <a:p>
                      <a:r>
                        <a:rPr kumimoji="0" lang="en-GB" sz="1600" b="0" i="0" u="none" strike="noStrike" kern="1200" baseline="0" dirty="0" smtClean="0">
                          <a:solidFill>
                            <a:schemeClr val="dk1"/>
                          </a:solidFill>
                          <a:latin typeface="Calibri" panose="020F0502020204030204" pitchFamily="34" charset="0"/>
                          <a:ea typeface="+mn-ea"/>
                          <a:cs typeface="+mn-cs"/>
                        </a:rPr>
                        <a:t>All tasks are compulsory.</a:t>
                      </a:r>
                    </a:p>
                    <a:p>
                      <a:r>
                        <a:rPr kumimoji="0" lang="en-GB" sz="1600" b="0" i="0" u="none" strike="noStrike" kern="1200" baseline="0" dirty="0" smtClean="0">
                          <a:solidFill>
                            <a:schemeClr val="dk1"/>
                          </a:solidFill>
                          <a:latin typeface="Calibri" panose="020F0502020204030204" pitchFamily="34" charset="0"/>
                          <a:ea typeface="+mn-ea"/>
                          <a:cs typeface="+mn-cs"/>
                        </a:rPr>
                        <a:t>80 marks</a:t>
                      </a:r>
                    </a:p>
                    <a:p>
                      <a:r>
                        <a:rPr kumimoji="0" lang="en-GB" sz="1600" b="0" i="0" u="none" strike="noStrike" kern="1200" baseline="0" dirty="0" smtClean="0">
                          <a:solidFill>
                            <a:schemeClr val="dk1"/>
                          </a:solidFill>
                          <a:latin typeface="Calibri" panose="020F0502020204030204" pitchFamily="34" charset="0"/>
                          <a:ea typeface="+mn-ea"/>
                          <a:cs typeface="+mn-cs"/>
                        </a:rPr>
                        <a:t>External assessment</a:t>
                      </a:r>
                      <a:endParaRPr lang="en-GB" sz="1600" dirty="0">
                        <a:latin typeface="Calibri" panose="020F0502020204030204" pitchFamily="34" charset="0"/>
                      </a:endParaRPr>
                    </a:p>
                  </a:txBody>
                  <a:tcPr/>
                </a:tc>
                <a:tc>
                  <a:txBody>
                    <a:bodyPr/>
                    <a:lstStyle/>
                    <a:p>
                      <a:r>
                        <a:rPr lang="en-US" sz="1600" dirty="0" smtClean="0">
                          <a:latin typeface="Calibri" panose="020F0502020204030204" pitchFamily="34" charset="0"/>
                        </a:rPr>
                        <a:t>30%</a:t>
                      </a:r>
                      <a:endParaRPr lang="en-GB" sz="1600" dirty="0">
                        <a:latin typeface="Calibri" panose="020F0502020204030204" pitchFamily="34" charset="0"/>
                      </a:endParaRPr>
                    </a:p>
                  </a:txBody>
                  <a:tcPr/>
                </a:tc>
              </a:tr>
            </a:tbl>
          </a:graphicData>
        </a:graphic>
      </p:graphicFrame>
      <p:sp>
        <p:nvSpPr>
          <p:cNvPr id="15" name="Round Same Side Corner Rectangle 14">
            <a:hlinkClick r:id="rId4" action="ppaction://hlinkpres?slideindex=1&amp;slidetitle="/>
          </p:cNvPr>
          <p:cNvSpPr/>
          <p:nvPr/>
        </p:nvSpPr>
        <p:spPr>
          <a:xfrm>
            <a:off x="2139360"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2</a:t>
            </a:r>
            <a:endParaRPr lang="en-GB" b="1" dirty="0">
              <a:latin typeface="Calibri" panose="020F0502020204030204" pitchFamily="34" charset="0"/>
            </a:endParaRPr>
          </a:p>
        </p:txBody>
      </p:sp>
      <p:sp>
        <p:nvSpPr>
          <p:cNvPr id="16" name="Round Same Side Corner Rectangle 15">
            <a:hlinkClick r:id="rId4" action="ppaction://hlinkpres?slideindex=1&amp;slidetitle="/>
          </p:cNvPr>
          <p:cNvSpPr/>
          <p:nvPr/>
        </p:nvSpPr>
        <p:spPr>
          <a:xfrm>
            <a:off x="2888817"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3</a:t>
            </a:r>
            <a:endParaRPr lang="en-GB" b="1" dirty="0">
              <a:latin typeface="Calibri" panose="020F0502020204030204" pitchFamily="34" charset="0"/>
            </a:endParaRPr>
          </a:p>
        </p:txBody>
      </p:sp>
      <p:sp>
        <p:nvSpPr>
          <p:cNvPr id="20" name="Round Same Side Corner Rectangle 19">
            <a:hlinkClick r:id="rId4" action="ppaction://hlinkpres?slideindex=1&amp;slidetitle="/>
          </p:cNvPr>
          <p:cNvSpPr/>
          <p:nvPr/>
        </p:nvSpPr>
        <p:spPr>
          <a:xfrm>
            <a:off x="3638274"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b="1" dirty="0">
                <a:latin typeface="Calibri" panose="020F0502020204030204" pitchFamily="34" charset="0"/>
              </a:rPr>
              <a:t>4</a:t>
            </a:r>
            <a:endParaRPr lang="en-GB" b="1" dirty="0">
              <a:latin typeface="Calibri" panose="020F0502020204030204" pitchFamily="34" charset="0"/>
            </a:endParaRPr>
          </a:p>
        </p:txBody>
      </p:sp>
      <p:sp>
        <p:nvSpPr>
          <p:cNvPr id="21" name="Round Same Side Corner Rectangle 20">
            <a:hlinkClick r:id="rId4" action="ppaction://hlinkpres?slideindex=1&amp;slidetitle="/>
          </p:cNvPr>
          <p:cNvSpPr/>
          <p:nvPr/>
        </p:nvSpPr>
        <p:spPr>
          <a:xfrm>
            <a:off x="4387731"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5</a:t>
            </a:r>
            <a:endParaRPr lang="en-GB" b="1" dirty="0">
              <a:latin typeface="Calibri" panose="020F0502020204030204" pitchFamily="34" charset="0"/>
            </a:endParaRPr>
          </a:p>
        </p:txBody>
      </p:sp>
      <p:sp>
        <p:nvSpPr>
          <p:cNvPr id="22" name="Round Same Side Corner Rectangle 21">
            <a:hlinkClick r:id="rId4" action="ppaction://hlinkpres?slideindex=1&amp;slidetitle="/>
          </p:cNvPr>
          <p:cNvSpPr/>
          <p:nvPr/>
        </p:nvSpPr>
        <p:spPr>
          <a:xfrm>
            <a:off x="5137188"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6</a:t>
            </a:r>
            <a:endParaRPr lang="en-GB" b="1" dirty="0">
              <a:latin typeface="Calibri" panose="020F0502020204030204" pitchFamily="34" charset="0"/>
            </a:endParaRPr>
          </a:p>
        </p:txBody>
      </p:sp>
      <p:sp>
        <p:nvSpPr>
          <p:cNvPr id="23" name="Round Same Side Corner Rectangle 22">
            <a:hlinkClick r:id="rId4" action="ppaction://hlinkpres?slideindex=1&amp;slidetitle="/>
          </p:cNvPr>
          <p:cNvSpPr/>
          <p:nvPr/>
        </p:nvSpPr>
        <p:spPr>
          <a:xfrm>
            <a:off x="5886645"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7</a:t>
            </a:r>
            <a:endParaRPr lang="en-GB" b="1" dirty="0">
              <a:latin typeface="Calibri" panose="020F0502020204030204" pitchFamily="34" charset="0"/>
            </a:endParaRPr>
          </a:p>
        </p:txBody>
      </p:sp>
      <p:sp>
        <p:nvSpPr>
          <p:cNvPr id="24" name="Round Same Side Corner Rectangle 23">
            <a:hlinkClick r:id="rId4" action="ppaction://hlinkpres?slideindex=1&amp;slidetitle="/>
          </p:cNvPr>
          <p:cNvSpPr/>
          <p:nvPr/>
        </p:nvSpPr>
        <p:spPr>
          <a:xfrm>
            <a:off x="6636102"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8</a:t>
            </a:r>
            <a:endParaRPr lang="en-GB" b="1" dirty="0">
              <a:latin typeface="Calibri" panose="020F0502020204030204" pitchFamily="34" charset="0"/>
            </a:endParaRPr>
          </a:p>
        </p:txBody>
      </p:sp>
      <p:sp>
        <p:nvSpPr>
          <p:cNvPr id="25" name="Round Same Side Corner Rectangle 24">
            <a:hlinkClick r:id="rId4" action="ppaction://hlinkpres?slideindex=1&amp;slidetitle="/>
          </p:cNvPr>
          <p:cNvSpPr/>
          <p:nvPr/>
        </p:nvSpPr>
        <p:spPr>
          <a:xfrm>
            <a:off x="7385559"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9</a:t>
            </a:r>
            <a:endParaRPr lang="en-GB" b="1" dirty="0">
              <a:latin typeface="Calibri" panose="020F0502020204030204" pitchFamily="34" charset="0"/>
            </a:endParaRPr>
          </a:p>
        </p:txBody>
      </p:sp>
      <p:sp>
        <p:nvSpPr>
          <p:cNvPr id="26" name="Round Same Side Corner Rectangle 25">
            <a:hlinkClick r:id="rId4" action="ppaction://hlinkpres?slideindex=1&amp;slidetitle="/>
          </p:cNvPr>
          <p:cNvSpPr/>
          <p:nvPr/>
        </p:nvSpPr>
        <p:spPr>
          <a:xfrm>
            <a:off x="8135017" y="724786"/>
            <a:ext cx="6858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b="1" dirty="0" smtClean="0">
                <a:latin typeface="Calibri" panose="020F0502020204030204" pitchFamily="34" charset="0"/>
              </a:rPr>
              <a:t>10</a:t>
            </a:r>
            <a:endParaRPr lang="en-GB" b="1" dirty="0">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2554545"/>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design and use suitable software tools to create a data entry form appropriate to purpose and audience</a:t>
            </a:r>
          </a:p>
          <a:p>
            <a:pPr marL="339725" indent="-339725">
              <a:buClr>
                <a:srgbClr val="00B050"/>
              </a:buClr>
              <a:buFont typeface="Wingdings 3" pitchFamily="18" charset="2"/>
              <a:buChar char=""/>
            </a:pPr>
            <a:r>
              <a:rPr lang="en-US" sz="1600" dirty="0">
                <a:latin typeface="Arial" pitchFamily="34" charset="0"/>
                <a:cs typeface="Arial" pitchFamily="34" charset="0"/>
              </a:rPr>
              <a:t>––understand the key features of form design</a:t>
            </a:r>
          </a:p>
          <a:p>
            <a:pPr marL="339725" indent="-339725">
              <a:buClr>
                <a:srgbClr val="00B050"/>
              </a:buClr>
              <a:buFont typeface="Wingdings 3" pitchFamily="18" charset="2"/>
              <a:buChar char=""/>
            </a:pPr>
            <a:r>
              <a:rPr lang="en-US" sz="1600" dirty="0">
                <a:latin typeface="Arial" pitchFamily="34" charset="0"/>
                <a:cs typeface="Arial" pitchFamily="34" charset="0"/>
              </a:rPr>
              <a:t>––create a data entry form to meet the needs of the audience</a:t>
            </a:r>
          </a:p>
          <a:p>
            <a:pPr marL="339725" indent="-339725">
              <a:buClr>
                <a:srgbClr val="00B050"/>
              </a:buClr>
              <a:buFont typeface="Wingdings 3" pitchFamily="18" charset="2"/>
              <a:buChar char=""/>
            </a:pPr>
            <a:r>
              <a:rPr lang="en-US" sz="1600" dirty="0">
                <a:latin typeface="Arial" pitchFamily="34" charset="0"/>
                <a:cs typeface="Arial" pitchFamily="34" charset="0"/>
              </a:rPr>
              <a:t>––create a data entry form with all fields included to match the purpose of the task</a:t>
            </a:r>
          </a:p>
          <a:p>
            <a:pPr marL="339725" indent="-339725">
              <a:buClr>
                <a:srgbClr val="00B050"/>
              </a:buClr>
              <a:buFont typeface="Wingdings 3" pitchFamily="18" charset="2"/>
              <a:buChar char=""/>
            </a:pPr>
            <a:r>
              <a:rPr lang="en-US" sz="1600" dirty="0">
                <a:latin typeface="Arial" pitchFamily="34" charset="0"/>
                <a:cs typeface="Arial" pitchFamily="34" charset="0"/>
              </a:rPr>
              <a:t>––create an appropriate data entry form, including: appropriate font styles and sizes, spacing between fields, character spacing of individual fields, use of white space, radio buttons, drop down menus, highlighting key fields</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439090"/>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1323439"/>
          </a:xfrm>
          <a:prstGeom prst="rect">
            <a:avLst/>
          </a:prstGeom>
        </p:spPr>
        <p:txBody>
          <a:bodyPr wrap="square">
            <a:spAutoFit/>
          </a:bodyPr>
          <a:lstStyle/>
          <a:p>
            <a:pPr marL="339725" indent="-339725">
              <a:buClr>
                <a:srgbClr val="00B050"/>
              </a:buClr>
              <a:buFont typeface="Wingdings 3" pitchFamily="18" charset="2"/>
              <a:buChar char=""/>
            </a:pPr>
            <a:r>
              <a:rPr lang="en-US" sz="1600" dirty="0" smtClean="0"/>
              <a:t>explain </a:t>
            </a:r>
            <a:r>
              <a:rPr lang="en-US" sz="1600" dirty="0"/>
              <a:t>how to upload and publish the content of a website using </a:t>
            </a:r>
            <a:r>
              <a:rPr lang="en-US" sz="1600" dirty="0" smtClean="0"/>
              <a:t>ftp</a:t>
            </a:r>
          </a:p>
          <a:p>
            <a:pPr marL="339725" indent="-339725">
              <a:buClr>
                <a:srgbClr val="00B050"/>
              </a:buClr>
              <a:buFont typeface="Wingdings 3" pitchFamily="18" charset="2"/>
              <a:buChar char=""/>
            </a:pPr>
            <a:r>
              <a:rPr lang="en-US" sz="1600" dirty="0">
                <a:latin typeface="Arial" pitchFamily="34" charset="0"/>
                <a:cs typeface="Arial" pitchFamily="34" charset="0"/>
              </a:rPr>
              <a:t>test a website</a:t>
            </a:r>
          </a:p>
          <a:p>
            <a:pPr marL="339725" indent="-339725">
              <a:buClr>
                <a:srgbClr val="00B050"/>
              </a:buClr>
              <a:buFont typeface="Wingdings 3" pitchFamily="18" charset="2"/>
              <a:buChar char=""/>
            </a:pPr>
            <a:r>
              <a:rPr lang="en-US" sz="1600" dirty="0">
                <a:latin typeface="Arial" pitchFamily="34" charset="0"/>
                <a:cs typeface="Arial" pitchFamily="34" charset="0"/>
              </a:rPr>
              <a:t>––create a test plan to test a website including: web page elements are visible, navigation within/from a web page</a:t>
            </a:r>
          </a:p>
          <a:p>
            <a:pPr marL="339725" indent="-339725">
              <a:buClr>
                <a:srgbClr val="00B050"/>
              </a:buClr>
              <a:buFont typeface="Wingdings 3" pitchFamily="18" charset="2"/>
              <a:buChar char=""/>
            </a:pPr>
            <a:r>
              <a:rPr lang="en-US" sz="1600" dirty="0">
                <a:latin typeface="Arial" pitchFamily="34" charset="0"/>
                <a:cs typeface="Arial" pitchFamily="34" charset="0"/>
              </a:rPr>
              <a:t>––justify the choice of test plan</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003816"/>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1569660"/>
          </a:xfrm>
          <a:prstGeom prst="rect">
            <a:avLst/>
          </a:prstGeom>
        </p:spPr>
        <p:txBody>
          <a:bodyPr wrap="square">
            <a:spAutoFit/>
          </a:bodyPr>
          <a:lstStyle/>
          <a:p>
            <a:pPr marL="339725" indent="-339725">
              <a:buClr>
                <a:srgbClr val="00B050"/>
              </a:buClr>
              <a:buFont typeface="Wingdings 3" pitchFamily="18" charset="2"/>
              <a:buChar char=""/>
            </a:pPr>
            <a:endParaRPr lang="en-US" sz="1600" dirty="0" smtClean="0">
              <a:latin typeface="Arial" pitchFamily="34" charset="0"/>
              <a:cs typeface="Arial" pitchFamily="34" charset="0"/>
            </a:endParaRPr>
          </a:p>
          <a:p>
            <a:pPr marL="339725" indent="-339725">
              <a:buClr>
                <a:srgbClr val="00B050"/>
              </a:buClr>
              <a:buFont typeface="Wingdings 3" pitchFamily="18" charset="2"/>
              <a:buChar char=""/>
            </a:pPr>
            <a:r>
              <a:rPr lang="en-US" sz="1600" dirty="0"/>
              <a:t>explain how to upload and publish the content of a website using </a:t>
            </a:r>
            <a:r>
              <a:rPr lang="en-US" sz="1600" dirty="0" smtClean="0"/>
              <a:t>ftp</a:t>
            </a:r>
          </a:p>
          <a:p>
            <a:pPr marL="339725" indent="-339725">
              <a:buClr>
                <a:srgbClr val="00B050"/>
              </a:buClr>
              <a:buFont typeface="Wingdings 3" pitchFamily="18" charset="2"/>
              <a:buChar char=""/>
            </a:pPr>
            <a:r>
              <a:rPr lang="en-US" sz="1600" dirty="0">
                <a:latin typeface="Arial" pitchFamily="34" charset="0"/>
                <a:cs typeface="Arial" pitchFamily="34" charset="0"/>
              </a:rPr>
              <a:t>test a website</a:t>
            </a:r>
          </a:p>
          <a:p>
            <a:pPr marL="339725" indent="-339725">
              <a:buClr>
                <a:srgbClr val="00B050"/>
              </a:buClr>
              <a:buFont typeface="Wingdings 3" pitchFamily="18" charset="2"/>
              <a:buChar char=""/>
            </a:pPr>
            <a:r>
              <a:rPr lang="en-US" sz="1600" dirty="0">
                <a:latin typeface="Arial" pitchFamily="34" charset="0"/>
                <a:cs typeface="Arial" pitchFamily="34" charset="0"/>
              </a:rPr>
              <a:t>––create a test plan to test a website including: web page elements are visible, navigation within/from a web page</a:t>
            </a:r>
          </a:p>
          <a:p>
            <a:pPr marL="339725" indent="-339725">
              <a:buClr>
                <a:srgbClr val="00B050"/>
              </a:buClr>
              <a:buFont typeface="Wingdings 3" pitchFamily="18" charset="2"/>
              <a:buChar char=""/>
            </a:pPr>
            <a:r>
              <a:rPr lang="en-US" sz="1600" dirty="0">
                <a:latin typeface="Arial" pitchFamily="34" charset="0"/>
                <a:cs typeface="Arial" pitchFamily="34" charset="0"/>
              </a:rPr>
              <a:t>––justify the choice of test plan</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98235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Assessment </a:t>
            </a:r>
            <a:r>
              <a:rPr lang="en-US" sz="3600" dirty="0" smtClean="0">
                <a:latin typeface="Arial" panose="020B0604020202020204" pitchFamily="34" charset="0"/>
                <a:cs typeface="Arial" panose="020B0604020202020204" pitchFamily="34" charset="0"/>
              </a:rPr>
              <a:t>objectives</a:t>
            </a:r>
            <a:endParaRPr lang="en-GB" sz="36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2432038194"/>
              </p:ext>
            </p:extLst>
          </p:nvPr>
        </p:nvGraphicFramePr>
        <p:xfrm>
          <a:off x="357158" y="3071810"/>
          <a:ext cx="8400256" cy="2590800"/>
        </p:xfrm>
        <a:graphic>
          <a:graphicData uri="http://schemas.openxmlformats.org/drawingml/2006/table">
            <a:tbl>
              <a:tblPr firstRow="1" bandRow="1">
                <a:tableStyleId>{F5AB1C69-6EDB-4FF4-983F-18BD219EF322}</a:tableStyleId>
              </a:tblPr>
              <a:tblGrid>
                <a:gridCol w="3071664"/>
                <a:gridCol w="1584176"/>
                <a:gridCol w="1296144"/>
                <a:gridCol w="2448272"/>
              </a:tblGrid>
              <a:tr h="273630">
                <a:tc>
                  <a:txBody>
                    <a:bodyPr/>
                    <a:lstStyle/>
                    <a:p>
                      <a:r>
                        <a:rPr lang="en-US" sz="2000" dirty="0" smtClean="0">
                          <a:latin typeface="Arial" panose="020B0604020202020204" pitchFamily="34" charset="0"/>
                          <a:cs typeface="Arial" panose="020B0604020202020204" pitchFamily="34" charset="0"/>
                        </a:rPr>
                        <a:t>Assessment Objective </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Paper 1 </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Paper 2 </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Weighting for qualification</a:t>
                      </a:r>
                    </a:p>
                  </a:txBody>
                  <a:tcPr/>
                </a:tc>
              </a:tr>
              <a:tr h="273630">
                <a:tc>
                  <a:txBody>
                    <a:bodyPr/>
                    <a:lstStyle/>
                    <a:p>
                      <a:r>
                        <a:rPr lang="en-US" sz="2000" dirty="0" smtClean="0">
                          <a:latin typeface="Arial" panose="020B0604020202020204" pitchFamily="34" charset="0"/>
                          <a:cs typeface="Arial" panose="020B0604020202020204" pitchFamily="34" charset="0"/>
                        </a:rPr>
                        <a:t>AO1: Knowledge and understanding </a:t>
                      </a:r>
                      <a:endParaRPr lang="en-GB" sz="2000" b="1"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40%</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20%</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30%</a:t>
                      </a:r>
                      <a:endParaRPr lang="en-GB" sz="2000" dirty="0">
                        <a:latin typeface="Arial" panose="020B0604020202020204" pitchFamily="34" charset="0"/>
                        <a:cs typeface="Arial" panose="020B0604020202020204" pitchFamily="34" charset="0"/>
                      </a:endParaRPr>
                    </a:p>
                  </a:txBody>
                  <a:tcPr/>
                </a:tc>
              </a:tr>
              <a:tr h="273630">
                <a:tc>
                  <a:txBody>
                    <a:bodyPr/>
                    <a:lstStyle/>
                    <a:p>
                      <a:r>
                        <a:rPr lang="en-US" sz="2000" dirty="0" smtClean="0">
                          <a:latin typeface="Arial" panose="020B0604020202020204" pitchFamily="34" charset="0"/>
                          <a:cs typeface="Arial" panose="020B0604020202020204" pitchFamily="34" charset="0"/>
                        </a:rPr>
                        <a:t>AO2: Application </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30%</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30%</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30%</a:t>
                      </a:r>
                      <a:endParaRPr lang="en-GB" sz="2000" dirty="0">
                        <a:latin typeface="Arial" panose="020B0604020202020204" pitchFamily="34" charset="0"/>
                        <a:cs typeface="Arial" panose="020B0604020202020204" pitchFamily="34" charset="0"/>
                      </a:endParaRPr>
                    </a:p>
                  </a:txBody>
                  <a:tcPr/>
                </a:tc>
              </a:tr>
              <a:tr h="273630">
                <a:tc>
                  <a:txBody>
                    <a:bodyPr/>
                    <a:lstStyle/>
                    <a:p>
                      <a:r>
                        <a:rPr lang="en-US" sz="2000" dirty="0" smtClean="0">
                          <a:latin typeface="Arial" panose="020B0604020202020204" pitchFamily="34" charset="0"/>
                          <a:cs typeface="Arial" panose="020B0604020202020204" pitchFamily="34" charset="0"/>
                        </a:rPr>
                        <a:t>AO3: Analysis </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12%</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25%</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20%</a:t>
                      </a:r>
                      <a:endParaRPr lang="en-GB" sz="2000" dirty="0">
                        <a:latin typeface="Arial" panose="020B0604020202020204" pitchFamily="34" charset="0"/>
                        <a:cs typeface="Arial" panose="020B0604020202020204" pitchFamily="34" charset="0"/>
                      </a:endParaRPr>
                    </a:p>
                  </a:txBody>
                  <a:tcPr/>
                </a:tc>
              </a:tr>
              <a:tr h="273630">
                <a:tc>
                  <a:txBody>
                    <a:bodyPr/>
                    <a:lstStyle/>
                    <a:p>
                      <a:r>
                        <a:rPr lang="en-US" sz="2000" dirty="0" smtClean="0">
                          <a:latin typeface="Arial" panose="020B0604020202020204" pitchFamily="34" charset="0"/>
                          <a:cs typeface="Arial" panose="020B0604020202020204" pitchFamily="34" charset="0"/>
                        </a:rPr>
                        <a:t>AO4: Evaluation </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15%</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25%</a:t>
                      </a:r>
                      <a:endParaRPr lang="en-GB"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20%</a:t>
                      </a:r>
                      <a:endParaRPr lang="en-GB" sz="2000" dirty="0">
                        <a:latin typeface="Arial" panose="020B0604020202020204" pitchFamily="34" charset="0"/>
                        <a:cs typeface="Arial" panose="020B0604020202020204" pitchFamily="34" charset="0"/>
                      </a:endParaRPr>
                    </a:p>
                  </a:txBody>
                  <a:tcPr/>
                </a:tc>
              </a:tr>
            </a:tbl>
          </a:graphicData>
        </a:graphic>
      </p:graphicFrame>
      <p:sp>
        <p:nvSpPr>
          <p:cNvPr id="14" name="Rectangle 13"/>
          <p:cNvSpPr/>
          <p:nvPr/>
        </p:nvSpPr>
        <p:spPr>
          <a:xfrm>
            <a:off x="285720" y="1142984"/>
            <a:ext cx="8501122" cy="1815882"/>
          </a:xfrm>
          <a:prstGeom prst="rect">
            <a:avLst/>
          </a:prstGeom>
        </p:spPr>
        <p:txBody>
          <a:bodyPr wrap="square">
            <a:spAutoFit/>
          </a:bodyPr>
          <a:lstStyle/>
          <a:p>
            <a:pPr marL="339725" indent="-339725">
              <a:buClr>
                <a:srgbClr val="00B050"/>
              </a:buClr>
              <a:buFont typeface="Wingdings 3" pitchFamily="18" charset="2"/>
              <a:buChar char=""/>
            </a:pPr>
            <a:r>
              <a:rPr lang="en-US" sz="2800" dirty="0" smtClean="0">
                <a:latin typeface="Arial" panose="020B0604020202020204" pitchFamily="34" charset="0"/>
                <a:cs typeface="Arial" panose="020B0604020202020204" pitchFamily="34" charset="0"/>
              </a:rPr>
              <a:t>Relationship between assessment objectives and components The approximate weightings allocated to each of the assessment objectives are summarised below.</a:t>
            </a:r>
          </a:p>
        </p:txBody>
      </p:sp>
    </p:spTree>
    <p:extLst>
      <p:ext uri="{BB962C8B-B14F-4D97-AF65-F5344CB8AC3E}">
        <p14:creationId xmlns:p14="http://schemas.microsoft.com/office/powerpoint/2010/main" val="4117964320"/>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Grade Descriptors – A Grade</a:t>
            </a:r>
            <a:endParaRPr lang="en-GB" sz="3600" b="1" dirty="0" smtClean="0"/>
          </a:p>
        </p:txBody>
      </p:sp>
      <p:sp>
        <p:nvSpPr>
          <p:cNvPr id="14" name="Rectangle 13"/>
          <p:cNvSpPr/>
          <p:nvPr/>
        </p:nvSpPr>
        <p:spPr>
          <a:xfrm>
            <a:off x="285720" y="1142984"/>
            <a:ext cx="8572560" cy="5509200"/>
          </a:xfrm>
          <a:prstGeom prst="rect">
            <a:avLst/>
          </a:prstGeom>
        </p:spPr>
        <p:txBody>
          <a:bodyPr wrap="square">
            <a:spAutoFit/>
          </a:bodyPr>
          <a:lstStyle/>
          <a:p>
            <a:pPr marL="228600" indent="-228600">
              <a:buClr>
                <a:srgbClr val="00B050"/>
              </a:buClr>
              <a:buFont typeface="Wingdings 3" pitchFamily="18" charset="2"/>
              <a:buChar char=""/>
            </a:pPr>
            <a:r>
              <a:rPr lang="en-US" sz="1600" dirty="0" smtClean="0">
                <a:latin typeface="Arial" panose="020B0604020202020204" pitchFamily="34" charset="0"/>
                <a:cs typeface="Arial" panose="020B0604020202020204" pitchFamily="34" charset="0"/>
              </a:rPr>
              <a:t>Grade descriptions are provided to give a general indication of the standards of achievement likely to have been shown by candidates awarded particular grades. The grade awarded will depend in practice upon the extent to which the candidate has met the assessment objectives overall and it might conceal weakness in one aspect of the examination which is balanced by above average performance in another.</a:t>
            </a:r>
          </a:p>
          <a:p>
            <a:pPr marL="228600" indent="-228600"/>
            <a:r>
              <a:rPr lang="en-US" sz="1600" b="1" dirty="0" smtClean="0">
                <a:latin typeface="Arial" panose="020B0604020202020204" pitchFamily="34" charset="0"/>
                <a:cs typeface="Arial" panose="020B0604020202020204" pitchFamily="34" charset="0"/>
              </a:rPr>
              <a:t>A Grade </a:t>
            </a:r>
            <a:r>
              <a:rPr lang="en-US" sz="1600" dirty="0" smtClean="0">
                <a:latin typeface="Arial" panose="020B0604020202020204" pitchFamily="34" charset="0"/>
                <a:cs typeface="Arial" panose="020B0604020202020204" pitchFamily="34" charset="0"/>
              </a:rPr>
              <a:t>- A candidate should demonstrate the following:</a:t>
            </a:r>
          </a:p>
          <a:p>
            <a:pPr marL="228600" indent="-228600"/>
            <a:r>
              <a:rPr lang="en-US" sz="1600" b="1" dirty="0" smtClean="0">
                <a:latin typeface="Arial" panose="020B0604020202020204" pitchFamily="34" charset="0"/>
                <a:cs typeface="Arial" panose="020B0604020202020204" pitchFamily="34" charset="0"/>
              </a:rPr>
              <a:t>Knowledge and understanding </a:t>
            </a:r>
          </a:p>
          <a:p>
            <a:pPr marL="796925" lvl="1" indent="-312738"/>
            <a:r>
              <a:rPr lang="en-US" sz="1600" dirty="0" smtClean="0">
                <a:latin typeface="Arial" panose="020B0604020202020204" pitchFamily="34" charset="0"/>
                <a:cs typeface="Arial" panose="020B0604020202020204" pitchFamily="34" charset="0"/>
              </a:rPr>
              <a:t>an excellent ability to identify detailed facts, conventions and techniques in relation to the content of the syllabus</a:t>
            </a:r>
          </a:p>
          <a:p>
            <a:pPr marL="796925" lvl="1" indent="-312738"/>
            <a:r>
              <a:rPr lang="en-US" sz="1600" dirty="0" smtClean="0">
                <a:latin typeface="Arial" panose="020B0604020202020204" pitchFamily="34" charset="0"/>
                <a:cs typeface="Arial" panose="020B0604020202020204" pitchFamily="34" charset="0"/>
              </a:rPr>
              <a:t>an excellent ability to define the concepts and ideas of the syllabus.</a:t>
            </a:r>
          </a:p>
          <a:p>
            <a:pPr marL="228600" indent="-228600"/>
            <a:r>
              <a:rPr lang="en-US" sz="1600" b="1" dirty="0" smtClean="0">
                <a:latin typeface="Arial" panose="020B0604020202020204" pitchFamily="34" charset="0"/>
                <a:cs typeface="Arial" panose="020B0604020202020204" pitchFamily="34" charset="0"/>
              </a:rPr>
              <a:t>Application</a:t>
            </a:r>
          </a:p>
          <a:p>
            <a:pPr marL="796925" lvl="1" indent="-312738">
              <a:buClr>
                <a:srgbClr val="00B050"/>
              </a:buClr>
              <a:buFont typeface="Courier New" pitchFamily="49" charset="0"/>
              <a:buChar char="o"/>
            </a:pPr>
            <a:r>
              <a:rPr lang="en-US" sz="1600" dirty="0" smtClean="0">
                <a:latin typeface="Arial" panose="020B0604020202020204" pitchFamily="34" charset="0"/>
                <a:cs typeface="Arial" panose="020B0604020202020204" pitchFamily="34" charset="0"/>
              </a:rPr>
              <a:t>a thorough ability to apply knowledge and understanding, using terms, concepts, theories and methods effectively to address business problems and issues</a:t>
            </a:r>
          </a:p>
          <a:p>
            <a:pPr marL="796925" lvl="1" indent="-312738">
              <a:buClr>
                <a:srgbClr val="00B050"/>
              </a:buClr>
              <a:buFont typeface="Courier New" pitchFamily="49" charset="0"/>
              <a:buChar char="o"/>
            </a:pPr>
            <a:r>
              <a:rPr lang="en-US" sz="1600" dirty="0" smtClean="0">
                <a:latin typeface="Arial" panose="020B0604020202020204" pitchFamily="34" charset="0"/>
                <a:cs typeface="Arial" panose="020B0604020202020204" pitchFamily="34" charset="0"/>
              </a:rPr>
              <a:t>a thorough ability to form conclusions from this information and to demonstrate these conclusions clearly and logically.</a:t>
            </a:r>
          </a:p>
          <a:p>
            <a:pPr marL="228600" indent="-228600"/>
            <a:r>
              <a:rPr lang="en-US" sz="1600" b="1" dirty="0" smtClean="0">
                <a:latin typeface="Arial" panose="020B0604020202020204" pitchFamily="34" charset="0"/>
                <a:cs typeface="Arial" panose="020B0604020202020204" pitchFamily="34" charset="0"/>
              </a:rPr>
              <a:t>Analysis</a:t>
            </a:r>
          </a:p>
          <a:p>
            <a:pPr marL="796925" lvl="1" indent="-312738">
              <a:buClr>
                <a:srgbClr val="00B050"/>
              </a:buClr>
              <a:buFont typeface="Courier New" pitchFamily="49" charset="0"/>
              <a:buChar char="o"/>
            </a:pPr>
            <a:r>
              <a:rPr lang="en-US" sz="1600" dirty="0" smtClean="0">
                <a:latin typeface="Arial" panose="020B0604020202020204" pitchFamily="34" charset="0"/>
                <a:cs typeface="Arial" panose="020B0604020202020204" pitchFamily="34" charset="0"/>
              </a:rPr>
              <a:t>an excellent ability to classify and comment on information presented in various forms</a:t>
            </a:r>
          </a:p>
          <a:p>
            <a:pPr marL="796925" lvl="1" indent="-312738">
              <a:buClr>
                <a:srgbClr val="00B050"/>
              </a:buClr>
              <a:buFont typeface="Courier New" pitchFamily="49" charset="0"/>
              <a:buChar char="o"/>
            </a:pPr>
            <a:r>
              <a:rPr lang="en-US" sz="1600" dirty="0" smtClean="0">
                <a:latin typeface="Arial" panose="020B0604020202020204" pitchFamily="34" charset="0"/>
                <a:cs typeface="Arial" panose="020B0604020202020204" pitchFamily="34" charset="0"/>
              </a:rPr>
              <a:t>an excellent ability to distinguish between evidence and opinion.</a:t>
            </a:r>
          </a:p>
          <a:p>
            <a:pPr marL="228600" indent="-228600"/>
            <a:r>
              <a:rPr lang="en-US" sz="1600" b="1" dirty="0" smtClean="0">
                <a:latin typeface="Arial" panose="020B0604020202020204" pitchFamily="34" charset="0"/>
                <a:cs typeface="Arial" panose="020B0604020202020204" pitchFamily="34" charset="0"/>
              </a:rPr>
              <a:t>Evaluation</a:t>
            </a:r>
          </a:p>
          <a:p>
            <a:pPr marL="796925" lvl="1" indent="-312738">
              <a:buClr>
                <a:srgbClr val="00B050"/>
              </a:buClr>
              <a:buFont typeface="Courier New" pitchFamily="49" charset="0"/>
              <a:buChar char="o"/>
            </a:pPr>
            <a:r>
              <a:rPr lang="en-US" sz="1600" dirty="0" smtClean="0">
                <a:latin typeface="Arial" panose="020B0604020202020204" pitchFamily="34" charset="0"/>
                <a:cs typeface="Arial" panose="020B0604020202020204" pitchFamily="34" charset="0"/>
              </a:rPr>
              <a:t>an excellent ability to make clear, reasoned judgments and communicate them in an accurate and logical manner.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2206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Grade Descriptors – C Grade</a:t>
            </a:r>
            <a:endParaRPr lang="en-GB" sz="3600" b="1" dirty="0" smtClean="0"/>
          </a:p>
        </p:txBody>
      </p:sp>
      <p:sp>
        <p:nvSpPr>
          <p:cNvPr id="14" name="Rectangle 13"/>
          <p:cNvSpPr/>
          <p:nvPr/>
        </p:nvSpPr>
        <p:spPr>
          <a:xfrm>
            <a:off x="285720" y="1139028"/>
            <a:ext cx="8572560" cy="5324535"/>
          </a:xfrm>
          <a:prstGeom prst="rect">
            <a:avLst/>
          </a:prstGeom>
        </p:spPr>
        <p:txBody>
          <a:bodyPr wrap="square">
            <a:spAutoFit/>
          </a:bodyPr>
          <a:lstStyle/>
          <a:p>
            <a:pPr marL="228600" indent="-228600"/>
            <a:r>
              <a:rPr lang="en-US" sz="2000" dirty="0" smtClean="0">
                <a:latin typeface="Arial" panose="020B0604020202020204" pitchFamily="34" charset="0"/>
                <a:cs typeface="Arial" panose="020B0604020202020204" pitchFamily="34" charset="0"/>
              </a:rPr>
              <a:t>A </a:t>
            </a:r>
            <a:r>
              <a:rPr lang="en-US" sz="2000" b="1" dirty="0" smtClean="0">
                <a:latin typeface="Arial" panose="020B0604020202020204" pitchFamily="34" charset="0"/>
                <a:cs typeface="Arial" panose="020B0604020202020204" pitchFamily="34" charset="0"/>
              </a:rPr>
              <a:t>Grade C</a:t>
            </a:r>
            <a:r>
              <a:rPr lang="en-US" sz="2000" dirty="0" smtClean="0">
                <a:latin typeface="Arial" panose="020B0604020202020204" pitchFamily="34" charset="0"/>
                <a:cs typeface="Arial" panose="020B0604020202020204" pitchFamily="34" charset="0"/>
              </a:rPr>
              <a:t> candidate should demonstrate the following:</a:t>
            </a:r>
          </a:p>
          <a:p>
            <a:pPr marL="228600" indent="-228600"/>
            <a:r>
              <a:rPr lang="en-US" sz="2000" b="1" dirty="0" smtClean="0">
                <a:latin typeface="Arial" panose="020B0604020202020204" pitchFamily="34" charset="0"/>
                <a:cs typeface="Arial" panose="020B0604020202020204" pitchFamily="34" charset="0"/>
              </a:rPr>
              <a:t>Knowledge and understanding</a:t>
            </a:r>
          </a:p>
          <a:p>
            <a:pPr marL="914400" lvl="1" indent="-430213">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sound ability to identify detailed facts, conventions and techniques in relation to the content of the syllabus</a:t>
            </a:r>
          </a:p>
          <a:p>
            <a:pPr marL="914400" lvl="1" indent="-430213">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sound ability to define the concepts and ideas of the syllabus.</a:t>
            </a:r>
          </a:p>
          <a:p>
            <a:pPr marL="228600" indent="-228600"/>
            <a:r>
              <a:rPr lang="en-US" sz="2000" b="1" dirty="0" smtClean="0">
                <a:latin typeface="Arial" panose="020B0604020202020204" pitchFamily="34" charset="0"/>
                <a:cs typeface="Arial" panose="020B0604020202020204" pitchFamily="34" charset="0"/>
              </a:rPr>
              <a:t>Application</a:t>
            </a:r>
          </a:p>
          <a:p>
            <a:pPr marL="914400" lvl="1" indent="-430213">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sound ability to apply knowledge and understanding, using terms, concepts, theories and methods appropriately to address problems and issues</a:t>
            </a:r>
          </a:p>
          <a:p>
            <a:pPr marL="914400" lvl="1" indent="-430213">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sound ability to draw conclusions, and to present these in a clear manner.</a:t>
            </a:r>
          </a:p>
          <a:p>
            <a:pPr marL="228600" indent="-228600"/>
            <a:r>
              <a:rPr lang="en-US" sz="2000" b="1" dirty="0" smtClean="0">
                <a:latin typeface="Arial" panose="020B0604020202020204" pitchFamily="34" charset="0"/>
                <a:cs typeface="Arial" panose="020B0604020202020204" pitchFamily="34" charset="0"/>
              </a:rPr>
              <a:t>Analysis</a:t>
            </a:r>
          </a:p>
          <a:p>
            <a:pPr marL="914400" lvl="1" indent="-430213">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sound ability to use and comment on information presented in various forms</a:t>
            </a:r>
          </a:p>
          <a:p>
            <a:pPr marL="914400" lvl="1" indent="-430213">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sound ability to distinguish between evidence and opinion.</a:t>
            </a:r>
          </a:p>
          <a:p>
            <a:pPr marL="228600" indent="-228600"/>
            <a:r>
              <a:rPr lang="en-US" sz="2000" b="1" dirty="0" smtClean="0">
                <a:latin typeface="Arial" panose="020B0604020202020204" pitchFamily="34" charset="0"/>
                <a:cs typeface="Arial" panose="020B0604020202020204" pitchFamily="34" charset="0"/>
              </a:rPr>
              <a:t>Evaluation</a:t>
            </a:r>
          </a:p>
          <a:p>
            <a:pPr marL="914400" lvl="1" indent="-430213">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sound ability to evaluate and make reasoned judgments.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17822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Grade Descriptors – F Grade</a:t>
            </a:r>
            <a:endParaRPr lang="en-GB" sz="3600" b="1" dirty="0" smtClean="0"/>
          </a:p>
        </p:txBody>
      </p:sp>
      <p:sp>
        <p:nvSpPr>
          <p:cNvPr id="14" name="Rectangle 13"/>
          <p:cNvSpPr/>
          <p:nvPr/>
        </p:nvSpPr>
        <p:spPr>
          <a:xfrm>
            <a:off x="285720" y="1158793"/>
            <a:ext cx="8572560" cy="5324535"/>
          </a:xfrm>
          <a:prstGeom prst="rect">
            <a:avLst/>
          </a:prstGeom>
        </p:spPr>
        <p:txBody>
          <a:bodyPr wrap="square">
            <a:spAutoFit/>
          </a:bodyPr>
          <a:lstStyle/>
          <a:p>
            <a:pPr marL="228600" indent="-228600"/>
            <a:r>
              <a:rPr lang="en-US" sz="2000" dirty="0" smtClean="0">
                <a:latin typeface="Arial" panose="020B0604020202020204" pitchFamily="34" charset="0"/>
                <a:cs typeface="Arial" panose="020B0604020202020204" pitchFamily="34" charset="0"/>
              </a:rPr>
              <a:t>A </a:t>
            </a:r>
            <a:r>
              <a:rPr lang="en-US" sz="2000" b="1" dirty="0" smtClean="0">
                <a:latin typeface="Arial" panose="020B0604020202020204" pitchFamily="34" charset="0"/>
                <a:cs typeface="Arial" panose="020B0604020202020204" pitchFamily="34" charset="0"/>
              </a:rPr>
              <a:t>Grade F </a:t>
            </a:r>
            <a:r>
              <a:rPr lang="en-US" sz="2000" dirty="0" smtClean="0">
                <a:latin typeface="Arial" panose="020B0604020202020204" pitchFamily="34" charset="0"/>
                <a:cs typeface="Arial" panose="020B0604020202020204" pitchFamily="34" charset="0"/>
              </a:rPr>
              <a:t>candidate should demonstrate the following: Knowledge and understanding</a:t>
            </a:r>
          </a:p>
          <a:p>
            <a:pPr marL="855663" lvl="1" indent="-371475">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limited ability to identify specific facts, conventions or techniques in relation to the content of the syllabus</a:t>
            </a:r>
          </a:p>
          <a:p>
            <a:pPr marL="855663" lvl="1" indent="-371475">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limited familiarity with definitions of the central concepts and ideas of the syllabus.</a:t>
            </a:r>
          </a:p>
          <a:p>
            <a:pPr marL="228600" indent="-228600"/>
            <a:r>
              <a:rPr lang="en-US" sz="2000" b="1" dirty="0" smtClean="0">
                <a:latin typeface="Arial" panose="020B0604020202020204" pitchFamily="34" charset="0"/>
                <a:cs typeface="Arial" panose="020B0604020202020204" pitchFamily="34" charset="0"/>
              </a:rPr>
              <a:t>Application</a:t>
            </a:r>
          </a:p>
          <a:p>
            <a:pPr marL="855663" lvl="1" indent="-371475">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limited ability to apply knowledge and understanding, using terms, concepts, theories and methods appropriately to address problems and issues.</a:t>
            </a:r>
          </a:p>
          <a:p>
            <a:pPr marL="228600" indent="-228600"/>
            <a:r>
              <a:rPr lang="en-US" sz="2000" b="1" dirty="0" smtClean="0">
                <a:latin typeface="Arial" panose="020B0604020202020204" pitchFamily="34" charset="0"/>
                <a:cs typeface="Arial" panose="020B0604020202020204" pitchFamily="34" charset="0"/>
              </a:rPr>
              <a:t>Analysis</a:t>
            </a:r>
          </a:p>
          <a:p>
            <a:pPr marL="855663" lvl="1" indent="-371475">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limited ability to classify and present data in a simple way and a limited ability to select relevant information from a set of data</a:t>
            </a:r>
          </a:p>
          <a:p>
            <a:pPr marL="855663" lvl="1" indent="-371475">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limited ability to distinguish between evidence and opinion.</a:t>
            </a:r>
          </a:p>
          <a:p>
            <a:pPr marL="228600" indent="-228600"/>
            <a:r>
              <a:rPr lang="en-US" sz="2000" b="1" dirty="0" smtClean="0">
                <a:latin typeface="Arial" panose="020B0604020202020204" pitchFamily="34" charset="0"/>
                <a:cs typeface="Arial" panose="020B0604020202020204" pitchFamily="34" charset="0"/>
              </a:rPr>
              <a:t>Evaluation</a:t>
            </a:r>
          </a:p>
          <a:p>
            <a:pPr marL="855663" lvl="1" indent="-371475">
              <a:buClr>
                <a:srgbClr val="00B050"/>
              </a:buClr>
              <a:buFont typeface="Courier New" pitchFamily="49" charset="0"/>
              <a:buChar char="o"/>
            </a:pPr>
            <a:r>
              <a:rPr lang="en-US" sz="2000" dirty="0" smtClean="0">
                <a:latin typeface="Arial" panose="020B0604020202020204" pitchFamily="34" charset="0"/>
                <a:cs typeface="Arial" panose="020B0604020202020204" pitchFamily="34" charset="0"/>
              </a:rPr>
              <a:t>a limited ability to understand implications and make recommendations.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683669"/>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1.1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1077218"/>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applets and </a:t>
            </a:r>
            <a:r>
              <a:rPr lang="en-US" sz="1600" dirty="0" smtClean="0">
                <a:latin typeface="Arial" pitchFamily="34" charset="0"/>
                <a:cs typeface="Arial" pitchFamily="34" charset="0"/>
              </a:rPr>
              <a:t>apps</a:t>
            </a:r>
          </a:p>
          <a:p>
            <a:pPr marL="339725" indent="-339725">
              <a:buClr>
                <a:srgbClr val="00B050"/>
              </a:buClr>
              <a:buFont typeface="Wingdings 3" pitchFamily="18" charset="2"/>
              <a:buChar char=""/>
            </a:pPr>
            <a:r>
              <a:rPr lang="en-US" sz="1600" dirty="0" smtClean="0">
                <a:latin typeface="Arial" pitchFamily="34" charset="0"/>
                <a:cs typeface="Arial" pitchFamily="34" charset="0"/>
              </a:rPr>
              <a:t>photo-editing software</a:t>
            </a:r>
          </a:p>
          <a:p>
            <a:pPr marL="339725" indent="-339725">
              <a:buClr>
                <a:srgbClr val="00B050"/>
              </a:buClr>
              <a:buFont typeface="Wingdings 3" pitchFamily="18" charset="2"/>
              <a:buChar char=""/>
            </a:pPr>
            <a:r>
              <a:rPr lang="en-US" sz="1600" dirty="0" smtClean="0">
                <a:latin typeface="Arial" pitchFamily="34" charset="0"/>
                <a:cs typeface="Arial" pitchFamily="34" charset="0"/>
              </a:rPr>
              <a:t>video-editing software</a:t>
            </a:r>
          </a:p>
          <a:p>
            <a:pPr marL="339725" indent="-339725">
              <a:buClr>
                <a:srgbClr val="00B050"/>
              </a:buClr>
              <a:buFont typeface="Wingdings 3" pitchFamily="18" charset="2"/>
              <a:buChar char=""/>
            </a:pPr>
            <a:r>
              <a:rPr lang="en-US" sz="1600" dirty="0" smtClean="0">
                <a:latin typeface="Arial" pitchFamily="34" charset="0"/>
                <a:cs typeface="Arial" pitchFamily="34" charset="0"/>
              </a:rPr>
              <a:t>graphics </a:t>
            </a:r>
            <a:r>
              <a:rPr lang="en-US" sz="1600" dirty="0">
                <a:latin typeface="Arial" pitchFamily="34" charset="0"/>
                <a:cs typeface="Arial" pitchFamily="34" charset="0"/>
              </a:rPr>
              <a:t>manipulation software</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58266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1.3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830997"/>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describe the differences, including the benefits and drawbacks, between operating systems which contain a CLI and those which contain a GUI</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113936"/>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1406" y="44624"/>
            <a:ext cx="7750644" cy="625434"/>
          </a:xfrm>
        </p:spPr>
        <p:txBody>
          <a:bodyPr>
            <a:noAutofit/>
          </a:bodyPr>
          <a:lstStyle/>
          <a:p>
            <a:r>
              <a:rPr lang="en-GB" sz="4000" dirty="0" smtClean="0"/>
              <a:t>1.4 </a:t>
            </a:r>
            <a:r>
              <a:rPr lang="en-GB" sz="4000" dirty="0" smtClean="0"/>
              <a:t>– </a:t>
            </a:r>
            <a:r>
              <a:rPr lang="en-GB" sz="4000" dirty="0" smtClean="0"/>
              <a:t>Application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014284069"/>
              </p:ext>
            </p:extLst>
          </p:nvPr>
        </p:nvGraphicFramePr>
        <p:xfrm>
          <a:off x="7215207" y="1142984"/>
          <a:ext cx="1643074" cy="5429288"/>
        </p:xfrm>
        <a:graphic>
          <a:graphicData uri="http://schemas.openxmlformats.org/drawingml/2006/table">
            <a:tbl>
              <a:tblPr firstRow="1" firstCol="1" lastRow="1" lastCol="1" bandRow="1" bandCol="1">
                <a:effectLst>
                  <a:outerShdw blurRad="101600" dist="38100" dir="2700000" sx="101000" sy="101000" algn="tl" rotWithShape="0">
                    <a:prstClr val="black">
                      <a:alpha val="40000"/>
                    </a:prstClr>
                  </a:outerShdw>
                </a:effectLst>
                <a:tableStyleId>{2D5ABB26-0587-4C30-8999-92F81FD0307C}</a:tableStyleId>
              </a:tblPr>
              <a:tblGrid>
                <a:gridCol w="1643074"/>
              </a:tblGrid>
              <a:tr h="365201">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6408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large will the storage be in ten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Just how much music do you need to listen to</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new technologies will catch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is Beta, Mini-Disc and Zip Drive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Should I get a SSD hard drive for my system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Cloud Storage the future or not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55329" y="1142984"/>
            <a:ext cx="1499467"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720" y="1107121"/>
            <a:ext cx="6858048" cy="830997"/>
          </a:xfrm>
          <a:prstGeom prst="rect">
            <a:avLst/>
          </a:prstGeom>
        </p:spPr>
        <p:txBody>
          <a:bodyPr wrap="square">
            <a:spAutoFit/>
          </a:bodyPr>
          <a:lstStyle/>
          <a:p>
            <a:pPr marL="339725" indent="-339725">
              <a:buClr>
                <a:srgbClr val="00B050"/>
              </a:buClr>
              <a:buFont typeface="Wingdings 3" pitchFamily="18" charset="2"/>
              <a:buChar char=""/>
            </a:pPr>
            <a:r>
              <a:rPr lang="en-US" sz="1600" dirty="0">
                <a:latin typeface="Arial" pitchFamily="34" charset="0"/>
                <a:cs typeface="Arial" pitchFamily="34" charset="0"/>
              </a:rPr>
              <a:t>describe the characteristics of a tablet computer and what it is used for, including its ability to use wireless technology or 3G/4G technology</a:t>
            </a:r>
            <a:endParaRPr lang="en-US" sz="1600" dirty="0" smtClean="0">
              <a:latin typeface="Arial" pitchFamily="34" charset="0"/>
              <a:cs typeface="Arial" pitchFamily="34" charset="0"/>
            </a:endParaRPr>
          </a:p>
        </p:txBody>
      </p:sp>
      <p:sp>
        <p:nvSpPr>
          <p:cNvPr id="6" name="Round Same Side Corner Rectangle 5">
            <a:hlinkClick r:id="" action="ppaction://noaction"/>
          </p:cNvPr>
          <p:cNvSpPr/>
          <p:nvPr/>
        </p:nvSpPr>
        <p:spPr>
          <a:xfrm>
            <a:off x="6953394" y="692696"/>
            <a:ext cx="642942" cy="357190"/>
          </a:xfrm>
          <a:prstGeom prst="round2SameRect">
            <a:avLst/>
          </a:prstGeom>
          <a:gradFill>
            <a:gsLst>
              <a:gs pos="0">
                <a:srgbClr val="002060"/>
              </a:gs>
              <a:gs pos="0">
                <a:srgbClr val="002060"/>
              </a:gs>
              <a:gs pos="50000">
                <a:schemeClr val="tx2">
                  <a:lumMod val="60000"/>
                  <a:lumOff val="40000"/>
                </a:schemeClr>
              </a:gs>
              <a:gs pos="70000">
                <a:schemeClr val="tx2">
                  <a:lumMod val="40000"/>
                  <a:lumOff val="60000"/>
                </a:schemeClr>
              </a:gs>
              <a:gs pos="100000">
                <a:schemeClr val="tx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Page 44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408784"/>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76DD945F-B7B0-4691-A0D0-E2EAD6DA23B3}">
  <ds:schemaRefs>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Enderoth</Template>
  <TotalTime>39142</TotalTime>
  <Words>2554</Words>
  <Application>Microsoft Office PowerPoint</Application>
  <PresentationFormat>On-screen Show (4:3)</PresentationFormat>
  <Paragraphs>318</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Courier New</vt:lpstr>
      <vt:lpstr>Lucida Sans Unicode</vt:lpstr>
      <vt:lpstr>Times New Roman</vt:lpstr>
      <vt:lpstr>Verdana</vt:lpstr>
      <vt:lpstr>Wingdings 2</vt:lpstr>
      <vt:lpstr>Wingdings 3</vt:lpstr>
      <vt:lpstr>Enderoth</vt:lpstr>
      <vt:lpstr>PowerPoint Presentation</vt:lpstr>
      <vt:lpstr>Assessment At A Glance</vt:lpstr>
      <vt:lpstr>Assessment objectives</vt:lpstr>
      <vt:lpstr>Grade Descriptors – A Grade</vt:lpstr>
      <vt:lpstr>Grade Descriptors – C Grade</vt:lpstr>
      <vt:lpstr>Grade Descriptors – F Grade</vt:lpstr>
      <vt:lpstr>1.1 – Application Software</vt:lpstr>
      <vt:lpstr>1.3 – Application Software</vt:lpstr>
      <vt:lpstr>1.4 – Application Software</vt:lpstr>
      <vt:lpstr>1.4 – Application Software</vt:lpstr>
      <vt:lpstr>1.4 – Application Software</vt:lpstr>
      <vt:lpstr>1.4 – Application Software</vt:lpstr>
      <vt:lpstr>1.4 – Application Software</vt:lpstr>
      <vt:lpstr>1.4 – Application Software</vt:lpstr>
      <vt:lpstr>1.4 – Application Software</vt:lpstr>
      <vt:lpstr>1.4 – Application Software</vt:lpstr>
      <vt:lpstr>1.4 – Application Software</vt:lpstr>
      <vt:lpstr>1.4 – Application Software</vt:lpstr>
      <vt:lpstr>19 - Databases</vt:lpstr>
      <vt:lpstr>1.4 – Application Software</vt:lpstr>
      <vt:lpstr>1.4 – Application Software</vt:lpstr>
      <vt:lpstr>1.4 – Application Software</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R002 Unit 2 - LO1 Cambridge L2</dc:title>
  <dc:subject>eBusiness</dc:subject>
  <dc:creator>Enderoth</dc:creator>
  <cp:lastModifiedBy>Stephen Rafferty</cp:lastModifiedBy>
  <cp:revision>1506</cp:revision>
  <cp:lastPrinted>2014-01-22T18:25:48Z</cp:lastPrinted>
  <dcterms:created xsi:type="dcterms:W3CDTF">2008-03-12T11:01:44Z</dcterms:created>
  <dcterms:modified xsi:type="dcterms:W3CDTF">2016-12-30T20:08:15Z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